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2"/>
  </p:notesMasterIdLst>
  <p:sldIdLst>
    <p:sldId id="343" r:id="rId2"/>
    <p:sldId id="257" r:id="rId3"/>
    <p:sldId id="350" r:id="rId4"/>
    <p:sldId id="284" r:id="rId5"/>
    <p:sldId id="369" r:id="rId6"/>
    <p:sldId id="268" r:id="rId7"/>
    <p:sldId id="351" r:id="rId8"/>
    <p:sldId id="362" r:id="rId9"/>
    <p:sldId id="342" r:id="rId10"/>
    <p:sldId id="354" r:id="rId11"/>
    <p:sldId id="355" r:id="rId12"/>
    <p:sldId id="352" r:id="rId13"/>
    <p:sldId id="363" r:id="rId14"/>
    <p:sldId id="357" r:id="rId15"/>
    <p:sldId id="358" r:id="rId16"/>
    <p:sldId id="367" r:id="rId17"/>
    <p:sldId id="368" r:id="rId18"/>
    <p:sldId id="364" r:id="rId19"/>
    <p:sldId id="365" r:id="rId20"/>
    <p:sldId id="34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1D9"/>
    <a:srgbClr val="F6F9FF"/>
    <a:srgbClr val="000000"/>
    <a:srgbClr val="BFBF13"/>
    <a:srgbClr val="F0F062"/>
    <a:srgbClr val="EDEFF7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1A46D-2244-488F-AE88-6CD269B08240}" v="30" dt="2020-12-03T03:56:50.403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5/8/layout/chevron1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590C242-0D75-42B4-BB91-D89A249F9C4C}">
      <dgm:prSet phldr="0"/>
      <dgm:spPr/>
      <dgm:t>
        <a:bodyPr/>
        <a:lstStyle/>
        <a:p>
          <a:pPr marL="0" indent="0" defTabSz="533400" rtl="0">
            <a:spcBef>
              <a:spcPct val="0"/>
            </a:spcBef>
            <a:spcAft>
              <a:spcPts val="0"/>
            </a:spcAft>
          </a:pPr>
          <a:r>
            <a:rPr lang="en-US" b="0" kern="1200">
              <a:latin typeface="Century Gothic"/>
              <a:ea typeface="+mn-ea"/>
              <a:cs typeface="+mn-cs"/>
            </a:rPr>
            <a:t>RESULTS:</a:t>
          </a:r>
        </a:p>
      </dgm:t>
    </dgm:pt>
    <dgm:pt modelId="{4D2794F8-E561-43E6-813B-2D8297A2105B}" type="parTrans" cxnId="{12D78C15-8A1B-46A3-A8D8-404359517BD8}">
      <dgm:prSet/>
      <dgm:spPr/>
    </dgm:pt>
    <dgm:pt modelId="{35A1D483-FFA5-416E-9AFD-8B4EE8F5F3F4}" type="sibTrans" cxnId="{12D78C15-8A1B-46A3-A8D8-404359517BD8}">
      <dgm:prSet/>
      <dgm:spPr/>
    </dgm:pt>
    <dgm:pt modelId="{F5753F45-762F-435D-B679-DBA9966B6B0C}">
      <dgm:prSet phldr="0"/>
      <dgm:spPr/>
      <dgm:t>
        <a:bodyPr/>
        <a:lstStyle/>
        <a:p>
          <a:pPr marL="17463" indent="0">
            <a:tabLst/>
          </a:pPr>
          <a:r>
            <a:rPr lang="en-US" sz="1600" b="0">
              <a:effectLst/>
              <a:latin typeface="Century Gothic"/>
              <a:cs typeface="Arial"/>
            </a:rPr>
            <a:t>STEP 3</a:t>
          </a:r>
          <a:endParaRPr lang="en-US" b="0">
            <a:latin typeface="Century Gothic"/>
            <a:cs typeface="Arial"/>
          </a:endParaRPr>
        </a:p>
      </dgm:t>
    </dgm:pt>
    <dgm:pt modelId="{B685692D-30D9-4CE8-9523-1CB9316ECCA2}" type="parTrans" cxnId="{C0A980E7-8CA6-4858-8F71-520566CAF81A}">
      <dgm:prSet/>
      <dgm:spPr/>
    </dgm:pt>
    <dgm:pt modelId="{A7E44BF5-72BD-4118-9D53-837BF30F50E1}" type="sibTrans" cxnId="{C0A980E7-8CA6-4858-8F71-520566CAF81A}">
      <dgm:prSet/>
      <dgm:spPr/>
    </dgm:pt>
    <dgm:pt modelId="{0CBAFA43-4CFB-49E1-8199-ADE046EA85AC}">
      <dgm:prSet phldr="0"/>
      <dgm:spPr/>
      <dgm:t>
        <a:bodyPr/>
        <a:lstStyle/>
        <a:p>
          <a:pPr marL="0" indent="0" defTabSz="533400" rtl="0">
            <a:spcBef>
              <a:spcPct val="0"/>
            </a:spcBef>
            <a:spcAft>
              <a:spcPts val="0"/>
            </a:spcAft>
          </a:pPr>
          <a:r>
            <a:rPr lang="en-US" b="0" kern="1200">
              <a:latin typeface="Century Gothic"/>
              <a:ea typeface="+mn-ea"/>
              <a:cs typeface="Arial"/>
            </a:rPr>
            <a:t>STEP 4</a:t>
          </a:r>
        </a:p>
      </dgm:t>
    </dgm:pt>
    <dgm:pt modelId="{26EE4516-D81A-4B8B-ABDE-2B70EFB74996}" type="parTrans" cxnId="{80C64379-C345-4B84-A9FC-AB4058773C68}">
      <dgm:prSet/>
      <dgm:spPr/>
    </dgm:pt>
    <dgm:pt modelId="{2892141A-750E-4EF4-89B3-452D2741E149}" type="sibTrans" cxnId="{80C64379-C345-4B84-A9FC-AB4058773C68}">
      <dgm:prSet/>
      <dgm:spPr/>
    </dgm:pt>
    <dgm:pt modelId="{779C8454-CA66-4D0C-AAD6-6184921713A4}">
      <dgm:prSet phldr="0"/>
      <dgm:spPr/>
      <dgm:t>
        <a:bodyPr/>
        <a:lstStyle/>
        <a:p>
          <a:pPr marL="17463" indent="0" rtl="0">
            <a:tabLst/>
          </a:pPr>
          <a:r>
            <a:rPr lang="en-US" b="0">
              <a:effectLst/>
              <a:latin typeface="Century Gothic"/>
              <a:cs typeface="Arial"/>
            </a:rPr>
            <a:t>STEP 1</a:t>
          </a:r>
        </a:p>
      </dgm:t>
    </dgm:pt>
    <dgm:pt modelId="{F2E491F2-F83C-498F-9E6F-D0CDDB6B9192}" type="parTrans" cxnId="{0C2B07C9-C945-483F-A616-48D32606D42F}">
      <dgm:prSet/>
      <dgm:spPr/>
    </dgm:pt>
    <dgm:pt modelId="{928098B9-D1B4-430F-928F-AAFBDB4E4D0B}" type="sibTrans" cxnId="{0C2B07C9-C945-483F-A616-48D32606D42F}">
      <dgm:prSet/>
      <dgm:spPr/>
    </dgm:pt>
    <dgm:pt modelId="{047A3F79-966A-4699-8C09-F2CAF2C452EF}">
      <dgm:prSet phldr="0"/>
      <dgm:spPr/>
      <dgm:t>
        <a:bodyPr/>
        <a:lstStyle/>
        <a:p>
          <a:r>
            <a:rPr lang="en-US" b="0">
              <a:effectLst/>
              <a:latin typeface="Century Gothic"/>
              <a:cs typeface="Arial"/>
            </a:rPr>
            <a:t>STEP 2</a:t>
          </a:r>
          <a:endParaRPr lang="en-US"/>
        </a:p>
      </dgm:t>
    </dgm:pt>
    <dgm:pt modelId="{BDA0C274-F64A-4A62-AF56-0A4FA0EDA70A}" type="parTrans" cxnId="{B55C2E25-3354-448C-9911-3727104FAAC8}">
      <dgm:prSet/>
      <dgm:spPr/>
    </dgm:pt>
    <dgm:pt modelId="{03969CAB-FD7E-49EA-A7A5-3E99974D85C5}" type="sibTrans" cxnId="{B55C2E25-3354-448C-9911-3727104FAAC8}">
      <dgm:prSet/>
      <dgm:spPr/>
    </dgm:pt>
    <dgm:pt modelId="{69331891-6B40-0C44-A32D-46158B8E57A3}" type="pres">
      <dgm:prSet presAssocID="{55C0B14E-AEA6-48D3-A387-ED4A3A3BF840}" presName="Name0" presStyleCnt="0">
        <dgm:presLayoutVars>
          <dgm:dir/>
          <dgm:animLvl val="lvl"/>
          <dgm:resizeHandles val="exact"/>
        </dgm:presLayoutVars>
      </dgm:prSet>
      <dgm:spPr/>
    </dgm:pt>
    <dgm:pt modelId="{4F9D3948-C581-4D4C-8C2E-672407A2EA33}" type="pres">
      <dgm:prSet presAssocID="{779C8454-CA66-4D0C-AAD6-6184921713A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932C6DD-1EB7-4EB9-B894-D93247C9D1A9}" type="pres">
      <dgm:prSet presAssocID="{928098B9-D1B4-430F-928F-AAFBDB4E4D0B}" presName="parTxOnlySpace" presStyleCnt="0"/>
      <dgm:spPr/>
    </dgm:pt>
    <dgm:pt modelId="{D07A9E43-0447-4E39-A48A-635F9EFBC3F7}" type="pres">
      <dgm:prSet presAssocID="{047A3F79-966A-4699-8C09-F2CAF2C452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F2C2890-8635-484C-B092-E6E73EBAB39A}" type="pres">
      <dgm:prSet presAssocID="{03969CAB-FD7E-49EA-A7A5-3E99974D85C5}" presName="parTxOnlySpace" presStyleCnt="0"/>
      <dgm:spPr/>
    </dgm:pt>
    <dgm:pt modelId="{98F78BC5-66CE-4EA3-B2A7-44A61FEE27A0}" type="pres">
      <dgm:prSet presAssocID="{F5753F45-762F-435D-B679-DBA9966B6B0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60AE240-B768-45E8-84FC-DDEF30D12170}" type="pres">
      <dgm:prSet presAssocID="{A7E44BF5-72BD-4118-9D53-837BF30F50E1}" presName="parTxOnlySpace" presStyleCnt="0"/>
      <dgm:spPr/>
    </dgm:pt>
    <dgm:pt modelId="{E02325BD-0B79-469C-9018-BF082BEEC9DB}" type="pres">
      <dgm:prSet presAssocID="{0CBAFA43-4CFB-49E1-8199-ADE046EA85A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5D2F7E8-E7E6-430C-8B83-26F5FC71C58C}" type="pres">
      <dgm:prSet presAssocID="{2892141A-750E-4EF4-89B3-452D2741E149}" presName="parTxOnlySpace" presStyleCnt="0"/>
      <dgm:spPr/>
    </dgm:pt>
    <dgm:pt modelId="{1A675101-EB82-453E-8D49-9C5B46002EB5}" type="pres">
      <dgm:prSet presAssocID="{2590C242-0D75-42B4-BB91-D89A249F9C4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D78C15-8A1B-46A3-A8D8-404359517BD8}" srcId="{55C0B14E-AEA6-48D3-A387-ED4A3A3BF840}" destId="{2590C242-0D75-42B4-BB91-D89A249F9C4C}" srcOrd="4" destOrd="0" parTransId="{4D2794F8-E561-43E6-813B-2D8297A2105B}" sibTransId="{35A1D483-FFA5-416E-9AFD-8B4EE8F5F3F4}"/>
    <dgm:cxn modelId="{B55C2E25-3354-448C-9911-3727104FAAC8}" srcId="{55C0B14E-AEA6-48D3-A387-ED4A3A3BF840}" destId="{047A3F79-966A-4699-8C09-F2CAF2C452EF}" srcOrd="1" destOrd="0" parTransId="{BDA0C274-F64A-4A62-AF56-0A4FA0EDA70A}" sibTransId="{03969CAB-FD7E-49EA-A7A5-3E99974D85C5}"/>
    <dgm:cxn modelId="{C5402926-5F5C-494A-A720-11303530F926}" type="presOf" srcId="{55C0B14E-AEA6-48D3-A387-ED4A3A3BF840}" destId="{69331891-6B40-0C44-A32D-46158B8E57A3}" srcOrd="0" destOrd="0" presId="urn:microsoft.com/office/officeart/2005/8/layout/chevron1"/>
    <dgm:cxn modelId="{96F4AB43-1D3B-4DB5-A446-76DD04942DA6}" type="presOf" srcId="{779C8454-CA66-4D0C-AAD6-6184921713A4}" destId="{4F9D3948-C581-4D4C-8C2E-672407A2EA33}" srcOrd="0" destOrd="0" presId="urn:microsoft.com/office/officeart/2005/8/layout/chevron1"/>
    <dgm:cxn modelId="{05D6CC43-A284-4138-8A0A-9D7E171CB9E6}" type="presOf" srcId="{047A3F79-966A-4699-8C09-F2CAF2C452EF}" destId="{D07A9E43-0447-4E39-A48A-635F9EFBC3F7}" srcOrd="0" destOrd="0" presId="urn:microsoft.com/office/officeart/2005/8/layout/chevron1"/>
    <dgm:cxn modelId="{80C64379-C345-4B84-A9FC-AB4058773C68}" srcId="{55C0B14E-AEA6-48D3-A387-ED4A3A3BF840}" destId="{0CBAFA43-4CFB-49E1-8199-ADE046EA85AC}" srcOrd="3" destOrd="0" parTransId="{26EE4516-D81A-4B8B-ABDE-2B70EFB74996}" sibTransId="{2892141A-750E-4EF4-89B3-452D2741E149}"/>
    <dgm:cxn modelId="{8BCE3682-CAC2-464A-B52E-17B9BEEA8320}" type="presOf" srcId="{F5753F45-762F-435D-B679-DBA9966B6B0C}" destId="{98F78BC5-66CE-4EA3-B2A7-44A61FEE27A0}" srcOrd="0" destOrd="0" presId="urn:microsoft.com/office/officeart/2005/8/layout/chevron1"/>
    <dgm:cxn modelId="{304258B3-C5BA-4155-818C-7E0F060C4CD8}" type="presOf" srcId="{2590C242-0D75-42B4-BB91-D89A249F9C4C}" destId="{1A675101-EB82-453E-8D49-9C5B46002EB5}" srcOrd="0" destOrd="0" presId="urn:microsoft.com/office/officeart/2005/8/layout/chevron1"/>
    <dgm:cxn modelId="{6E971ABA-D4B3-418D-B51E-A5B43BDC3013}" type="presOf" srcId="{0CBAFA43-4CFB-49E1-8199-ADE046EA85AC}" destId="{E02325BD-0B79-469C-9018-BF082BEEC9DB}" srcOrd="0" destOrd="0" presId="urn:microsoft.com/office/officeart/2005/8/layout/chevron1"/>
    <dgm:cxn modelId="{0C2B07C9-C945-483F-A616-48D32606D42F}" srcId="{55C0B14E-AEA6-48D3-A387-ED4A3A3BF840}" destId="{779C8454-CA66-4D0C-AAD6-6184921713A4}" srcOrd="0" destOrd="0" parTransId="{F2E491F2-F83C-498F-9E6F-D0CDDB6B9192}" sibTransId="{928098B9-D1B4-430F-928F-AAFBDB4E4D0B}"/>
    <dgm:cxn modelId="{C0A980E7-8CA6-4858-8F71-520566CAF81A}" srcId="{55C0B14E-AEA6-48D3-A387-ED4A3A3BF840}" destId="{F5753F45-762F-435D-B679-DBA9966B6B0C}" srcOrd="2" destOrd="0" parTransId="{B685692D-30D9-4CE8-9523-1CB9316ECCA2}" sibTransId="{A7E44BF5-72BD-4118-9D53-837BF30F50E1}"/>
    <dgm:cxn modelId="{57F84B37-C743-4035-8C43-C1EFCA23710C}" type="presParOf" srcId="{69331891-6B40-0C44-A32D-46158B8E57A3}" destId="{4F9D3948-C581-4D4C-8C2E-672407A2EA33}" srcOrd="0" destOrd="0" presId="urn:microsoft.com/office/officeart/2005/8/layout/chevron1"/>
    <dgm:cxn modelId="{C236A36D-BEDC-4119-8A01-791BA1300D9E}" type="presParOf" srcId="{69331891-6B40-0C44-A32D-46158B8E57A3}" destId="{6932C6DD-1EB7-4EB9-B894-D93247C9D1A9}" srcOrd="1" destOrd="0" presId="urn:microsoft.com/office/officeart/2005/8/layout/chevron1"/>
    <dgm:cxn modelId="{DF568D0E-DD95-4A45-8F87-54F94898824E}" type="presParOf" srcId="{69331891-6B40-0C44-A32D-46158B8E57A3}" destId="{D07A9E43-0447-4E39-A48A-635F9EFBC3F7}" srcOrd="2" destOrd="0" presId="urn:microsoft.com/office/officeart/2005/8/layout/chevron1"/>
    <dgm:cxn modelId="{99FE731D-17DB-4119-9970-C0E288CCD15D}" type="presParOf" srcId="{69331891-6B40-0C44-A32D-46158B8E57A3}" destId="{5F2C2890-8635-484C-B092-E6E73EBAB39A}" srcOrd="3" destOrd="0" presId="urn:microsoft.com/office/officeart/2005/8/layout/chevron1"/>
    <dgm:cxn modelId="{2C27AFFF-31B8-4E27-A39A-C82FA974F46B}" type="presParOf" srcId="{69331891-6B40-0C44-A32D-46158B8E57A3}" destId="{98F78BC5-66CE-4EA3-B2A7-44A61FEE27A0}" srcOrd="4" destOrd="0" presId="urn:microsoft.com/office/officeart/2005/8/layout/chevron1"/>
    <dgm:cxn modelId="{1C97E061-CEAF-4510-85D8-2D4E9A97B0B9}" type="presParOf" srcId="{69331891-6B40-0C44-A32D-46158B8E57A3}" destId="{960AE240-B768-45E8-84FC-DDEF30D12170}" srcOrd="5" destOrd="0" presId="urn:microsoft.com/office/officeart/2005/8/layout/chevron1"/>
    <dgm:cxn modelId="{B46EA710-C81E-4138-A6B0-BC5BDA5C7886}" type="presParOf" srcId="{69331891-6B40-0C44-A32D-46158B8E57A3}" destId="{E02325BD-0B79-469C-9018-BF082BEEC9DB}" srcOrd="6" destOrd="0" presId="urn:microsoft.com/office/officeart/2005/8/layout/chevron1"/>
    <dgm:cxn modelId="{C4A251D8-1B9B-4E1E-96B5-9F6D9E003D89}" type="presParOf" srcId="{69331891-6B40-0C44-A32D-46158B8E57A3}" destId="{45D2F7E8-E7E6-430C-8B83-26F5FC71C58C}" srcOrd="7" destOrd="0" presId="urn:microsoft.com/office/officeart/2005/8/layout/chevron1"/>
    <dgm:cxn modelId="{82DEF56E-38DC-4D01-A324-782F82BF79F2}" type="presParOf" srcId="{69331891-6B40-0C44-A32D-46158B8E57A3}" destId="{1A675101-EB82-453E-8D49-9C5B46002EB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D3948-C581-4D4C-8C2E-672407A2EA33}">
      <dsp:nvSpPr>
        <dsp:cNvPr id="0" name=""/>
        <dsp:cNvSpPr/>
      </dsp:nvSpPr>
      <dsp:spPr>
        <a:xfrm>
          <a:off x="2455" y="2624284"/>
          <a:ext cx="2185541" cy="8742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17463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500" b="0" kern="1200">
              <a:effectLst/>
              <a:latin typeface="Century Gothic"/>
              <a:cs typeface="Arial"/>
            </a:rPr>
            <a:t>STEP 1</a:t>
          </a:r>
        </a:p>
      </dsp:txBody>
      <dsp:txXfrm>
        <a:off x="439563" y="2624284"/>
        <a:ext cx="1311325" cy="874216"/>
      </dsp:txXfrm>
    </dsp:sp>
    <dsp:sp modelId="{D07A9E43-0447-4E39-A48A-635F9EFBC3F7}">
      <dsp:nvSpPr>
        <dsp:cNvPr id="0" name=""/>
        <dsp:cNvSpPr/>
      </dsp:nvSpPr>
      <dsp:spPr>
        <a:xfrm>
          <a:off x="1969442" y="2624284"/>
          <a:ext cx="2185541" cy="874216"/>
        </a:xfrm>
        <a:prstGeom prst="chevron">
          <a:avLst/>
        </a:prstGeom>
        <a:solidFill>
          <a:schemeClr val="accent3">
            <a:hueOff val="-1687435"/>
            <a:satOff val="-506"/>
            <a:lumOff val="-141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effectLst/>
              <a:latin typeface="Century Gothic"/>
              <a:cs typeface="Arial"/>
            </a:rPr>
            <a:t>STEP 2</a:t>
          </a:r>
          <a:endParaRPr lang="en-US" sz="2500" kern="1200"/>
        </a:p>
      </dsp:txBody>
      <dsp:txXfrm>
        <a:off x="2406550" y="2624284"/>
        <a:ext cx="1311325" cy="874216"/>
      </dsp:txXfrm>
    </dsp:sp>
    <dsp:sp modelId="{98F78BC5-66CE-4EA3-B2A7-44A61FEE27A0}">
      <dsp:nvSpPr>
        <dsp:cNvPr id="0" name=""/>
        <dsp:cNvSpPr/>
      </dsp:nvSpPr>
      <dsp:spPr>
        <a:xfrm>
          <a:off x="3936429" y="2624284"/>
          <a:ext cx="2185541" cy="874216"/>
        </a:xfrm>
        <a:prstGeom prst="chevron">
          <a:avLst/>
        </a:prstGeom>
        <a:solidFill>
          <a:schemeClr val="accent3">
            <a:hueOff val="-3374869"/>
            <a:satOff val="-1013"/>
            <a:lumOff val="-2833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17463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500" b="0" kern="1200">
              <a:effectLst/>
              <a:latin typeface="Century Gothic"/>
              <a:cs typeface="Arial"/>
            </a:rPr>
            <a:t>STEP 3</a:t>
          </a:r>
          <a:endParaRPr lang="en-US" sz="2500" b="0" kern="1200">
            <a:latin typeface="Century Gothic"/>
            <a:cs typeface="Arial"/>
          </a:endParaRPr>
        </a:p>
      </dsp:txBody>
      <dsp:txXfrm>
        <a:off x="4373537" y="2624284"/>
        <a:ext cx="1311325" cy="874216"/>
      </dsp:txXfrm>
    </dsp:sp>
    <dsp:sp modelId="{E02325BD-0B79-469C-9018-BF082BEEC9DB}">
      <dsp:nvSpPr>
        <dsp:cNvPr id="0" name=""/>
        <dsp:cNvSpPr/>
      </dsp:nvSpPr>
      <dsp:spPr>
        <a:xfrm>
          <a:off x="5903416" y="2624284"/>
          <a:ext cx="2185541" cy="874216"/>
        </a:xfrm>
        <a:prstGeom prst="chevron">
          <a:avLst/>
        </a:prstGeom>
        <a:solidFill>
          <a:schemeClr val="accent3">
            <a:hueOff val="-5062304"/>
            <a:satOff val="-1519"/>
            <a:lumOff val="-424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500" b="0" kern="1200">
              <a:latin typeface="Century Gothic"/>
              <a:ea typeface="+mn-ea"/>
              <a:cs typeface="Arial"/>
            </a:rPr>
            <a:t>STEP 4</a:t>
          </a:r>
        </a:p>
      </dsp:txBody>
      <dsp:txXfrm>
        <a:off x="6340524" y="2624284"/>
        <a:ext cx="1311325" cy="874216"/>
      </dsp:txXfrm>
    </dsp:sp>
    <dsp:sp modelId="{1A675101-EB82-453E-8D49-9C5B46002EB5}">
      <dsp:nvSpPr>
        <dsp:cNvPr id="0" name=""/>
        <dsp:cNvSpPr/>
      </dsp:nvSpPr>
      <dsp:spPr>
        <a:xfrm>
          <a:off x="7870403" y="2624284"/>
          <a:ext cx="2185541" cy="874216"/>
        </a:xfrm>
        <a:prstGeom prst="chevron">
          <a:avLst/>
        </a:prstGeom>
        <a:solidFill>
          <a:schemeClr val="accent3">
            <a:hueOff val="-6749738"/>
            <a:satOff val="-2025"/>
            <a:lumOff val="-566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500" b="0" kern="1200">
              <a:latin typeface="Century Gothic"/>
              <a:ea typeface="+mn-ea"/>
              <a:cs typeface="+mn-cs"/>
            </a:rPr>
            <a:t>RESULTS:</a:t>
          </a:r>
        </a:p>
      </dsp:txBody>
      <dsp:txXfrm>
        <a:off x="8307511" y="2624284"/>
        <a:ext cx="1311325" cy="87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65643-9969-49F6-B418-DBF1226A9320}" type="datetimeFigureOut">
              <a:rPr lang="en-US"/>
              <a:t>12/11/2020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BD89E-4EF2-4C0F-832A-DBDDA985046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7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Thanks Max!</a:t>
            </a:r>
          </a:p>
          <a:p>
            <a:r>
              <a:rPr lang="en-US">
                <a:cs typeface="Calibri"/>
              </a:rPr>
              <a:t>For our first question we wanted to explore the average run times, gross profits and count of top movies over the years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89E-4EF2-4C0F-832A-DBDDA985046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0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 determine how key metrics have changed over the years we conducted an analysis of means</a:t>
            </a:r>
          </a:p>
          <a:p>
            <a:r>
              <a:rPr lang="en-US">
                <a:cs typeface="Calibri"/>
              </a:rPr>
              <a:t>As well as maximum and minimum values in our data. We began by splitting the movies into separate </a:t>
            </a:r>
            <a:r>
              <a:rPr lang="en-US" err="1">
                <a:cs typeface="Calibri"/>
              </a:rPr>
              <a:t>dataframes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Corresponding to their release years.</a:t>
            </a:r>
          </a:p>
          <a:p>
            <a:r>
              <a:rPr lang="en-US">
                <a:cs typeface="Calibri"/>
              </a:rPr>
              <a:t>We then found the average gross profit and run times as well as a count of the </a:t>
            </a:r>
            <a:r>
              <a:rPr lang="en-US" err="1">
                <a:cs typeface="Calibri"/>
              </a:rPr>
              <a:t>movies</a:t>
            </a:r>
            <a:r>
              <a:rPr lang="en-US">
                <a:cs typeface="Calibri"/>
              </a:rPr>
              <a:t> release each year and</a:t>
            </a:r>
          </a:p>
          <a:p>
            <a:r>
              <a:rPr lang="en-US">
                <a:cs typeface="Calibri"/>
              </a:rPr>
              <a:t> used the max min functions to extract key dates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89E-4EF2-4C0F-832A-DBDDA985046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15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metric we chose to explore was run time.</a:t>
            </a:r>
          </a:p>
          <a:p>
            <a:r>
              <a:rPr lang="en-US">
                <a:cs typeface="Calibri"/>
              </a:rPr>
              <a:t>Average run times have stayed sturdy over the years.</a:t>
            </a:r>
          </a:p>
          <a:p>
            <a:r>
              <a:rPr lang="en-US">
                <a:cs typeface="Calibri"/>
              </a:rPr>
              <a:t>Movies produced in 1962 had the highest run times averaging at 228 minutes.</a:t>
            </a:r>
          </a:p>
          <a:p>
            <a:r>
              <a:rPr lang="en-US">
                <a:cs typeface="Calibri"/>
              </a:rPr>
              <a:t>Movies produced in 1940 had the lowest run times averaging at 90 minutes.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89E-4EF2-4C0F-832A-DBDDA985046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Continuously rising over the years. Early on the gross profits reached an</a:t>
            </a:r>
          </a:p>
          <a:p>
            <a:r>
              <a:rPr lang="en-US">
                <a:cs typeface="Calibri"/>
              </a:rPr>
              <a:t> all time low in 1950 with average gross profits of 10K for movies released that year. </a:t>
            </a:r>
          </a:p>
          <a:p>
            <a:r>
              <a:rPr lang="en-US">
                <a:cs typeface="Calibri"/>
              </a:rPr>
              <a:t>The Movies produced in 2018 achieved the highest gross profits of any year, reaching 226.5M in revenue.</a:t>
            </a:r>
          </a:p>
          <a:p>
            <a:r>
              <a:rPr lang="en-US">
                <a:cs typeface="Calibri"/>
              </a:rPr>
              <a:t>Movies released in following years have reached continuously lower profits.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89E-4EF2-4C0F-832A-DBDDA985046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1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Our next metric we decided to explore was which years produced the most top movies</a:t>
            </a:r>
          </a:p>
          <a:p>
            <a:r>
              <a:rPr lang="en-US">
                <a:cs typeface="Calibri"/>
              </a:rPr>
              <a:t>Early on in 1933 only one top movie was produced and that number had continuously increased over the years</a:t>
            </a:r>
          </a:p>
          <a:p>
            <a:r>
              <a:rPr lang="en-US">
                <a:cs typeface="Calibri"/>
              </a:rPr>
              <a:t>Peaking in 2018 which saw 37 top movies produced before beginning a steady decline .</a:t>
            </a:r>
          </a:p>
          <a:p>
            <a:r>
              <a:rPr lang="en-US">
                <a:cs typeface="Calibri"/>
              </a:rPr>
              <a:t>Now passing it on to Gabriel for his regression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89E-4EF2-4C0F-832A-DBDDA985046A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Thanks, Sarah! </a:t>
            </a:r>
          </a:p>
          <a:p>
            <a:endParaRPr lang="en-US"/>
          </a:p>
          <a:p>
            <a:r>
              <a:rPr lang="en-US"/>
              <a:t>For Question 2, we wanted to determine how the estimates for the key metrics changed across all of the film genres.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More specifically, how did the estimated gross profit varied with in the inclusion of certain genres?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And also how did the estimated IMDB rating changed relative to certain genres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89E-4EF2-4C0F-832A-DBDDA985046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4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 determine this, we utilized regression analysis functions in R.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Regressing the IMDB user score relative to the genre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And regressing the gross profit relative to the genre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Later summarizing our findings to then be fit into 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89E-4EF2-4C0F-832A-DBDDA985046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2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if you look in this visualization: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We can see that action films (baseline/benchmark) have the highest but for analytical purposes we'll consider it the baseline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Following Action,  Comedy has the highest impact financially, then Film Noir, Biographies, Dramas, and so on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Interestingly enough though, War movies (included within the dataset) had the least financial impact of all the genre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Followed by Sci-fi, Thrillers, Romance, Fantasy, Adventure, Animation, Mystery, History, Westerns, Crimes, Sports, News, Horror and finally, Docs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Which mean that the average Comedy film is more likely to be a box office hit than the average war films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89E-4EF2-4C0F-832A-DBDDA985046A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7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In this visualization, again using Action as the baseline, you'll see that movie genre with the highest impact on IMDB scores, is War films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Followed Musicals, Westerns, Fantasy, Horror, Dramas, Thrillers, Comedy, Adventure, Documentary, Sci-fis and so on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In contrast to Romance films which have the least impact on ratings 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D89E-4EF2-4C0F-832A-DBDDA985046A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12/11/2020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imdb.com/list/ls006266261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4130" y="3456433"/>
            <a:ext cx="10387099" cy="2377440"/>
          </a:xfrm>
        </p:spPr>
        <p:txBody>
          <a:bodyPr>
            <a:normAutofit/>
          </a:bodyPr>
          <a:lstStyle/>
          <a:p>
            <a:r>
              <a:rPr lang="en-US" sz="2000"/>
              <a:t>BY: Gabriel Ali</a:t>
            </a:r>
          </a:p>
          <a:p>
            <a:r>
              <a:rPr lang="en-US" sz="2000"/>
              <a:t>      Nicholas Dupuis</a:t>
            </a:r>
          </a:p>
          <a:p>
            <a:r>
              <a:rPr lang="en-US" sz="2000"/>
              <a:t>      Max </a:t>
            </a:r>
            <a:r>
              <a:rPr lang="en-US" sz="2000" err="1"/>
              <a:t>Kofsky</a:t>
            </a:r>
            <a:r>
              <a:rPr lang="en-US" sz="2000"/>
              <a:t> </a:t>
            </a:r>
          </a:p>
          <a:p>
            <a:r>
              <a:rPr lang="en-US" sz="2000"/>
              <a:t>      Sarah Laschuk </a:t>
            </a:r>
          </a:p>
          <a:p>
            <a:r>
              <a:rPr lang="en-US" sz="2000"/>
              <a:t>      Cindy Tang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8FADFEE-4599-457B-BEF9-2FD0DAE02610}"/>
              </a:ext>
            </a:extLst>
          </p:cNvPr>
          <p:cNvSpPr txBox="1">
            <a:spLocks/>
          </p:cNvSpPr>
          <p:nvPr/>
        </p:nvSpPr>
        <p:spPr>
          <a:xfrm>
            <a:off x="902450" y="829818"/>
            <a:ext cx="10950460" cy="2571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/>
              <a:t>Final Project:</a:t>
            </a:r>
            <a:br>
              <a:rPr lang="en-US" sz="9600"/>
            </a:br>
            <a:r>
              <a:rPr lang="en-US" sz="6000"/>
              <a:t>IMDB Movie Analysis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9449B7D-0C4D-4B72-BDD6-46E03F91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53" y="689983"/>
            <a:ext cx="10880495" cy="5875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200"/>
              <a:t>Q1.2: </a:t>
            </a:r>
            <a:r>
              <a:rPr lang="en-US" sz="2200">
                <a:ea typeface="+mj-lt"/>
                <a:cs typeface="+mj-lt"/>
              </a:rPr>
              <a:t>“</a:t>
            </a:r>
            <a:r>
              <a:rPr lang="en-US" sz="2200"/>
              <a:t>How have the </a:t>
            </a:r>
            <a:r>
              <a:rPr lang="en-US" sz="2200" b="1" i="1" u="sng"/>
              <a:t>Average Gross Profits</a:t>
            </a:r>
            <a:r>
              <a:rPr lang="en-US" sz="2200"/>
              <a:t> of top movies changed over the years</a:t>
            </a:r>
            <a:r>
              <a:rPr lang="en-US" sz="2200">
                <a:ea typeface="+mj-lt"/>
                <a:cs typeface="+mj-lt"/>
              </a:rPr>
              <a:t>?”</a:t>
            </a:r>
          </a:p>
        </p:txBody>
      </p:sp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F690578B-C984-4095-9496-8044E27D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80" y="1368616"/>
            <a:ext cx="8640738" cy="46666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BC616B-C8D0-4435-AC9B-02862B24326E}"/>
              </a:ext>
            </a:extLst>
          </p:cNvPr>
          <p:cNvSpPr/>
          <p:nvPr/>
        </p:nvSpPr>
        <p:spPr>
          <a:xfrm>
            <a:off x="9607218" y="1768665"/>
            <a:ext cx="1879220" cy="1583518"/>
          </a:xfrm>
          <a:prstGeom prst="rect">
            <a:avLst/>
          </a:prstGeom>
          <a:solidFill>
            <a:srgbClr val="D0D1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FEADCE49-DC77-426F-B319-F16F04EE7CD8}"/>
              </a:ext>
            </a:extLst>
          </p:cNvPr>
          <p:cNvSpPr/>
          <p:nvPr/>
        </p:nvSpPr>
        <p:spPr>
          <a:xfrm>
            <a:off x="9676384" y="1999995"/>
            <a:ext cx="482600" cy="97790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CD2C9-5BF6-4A3A-86B5-D40083A08A0B}"/>
              </a:ext>
            </a:extLst>
          </p:cNvPr>
          <p:cNvSpPr txBox="1"/>
          <p:nvPr/>
        </p:nvSpPr>
        <p:spPr>
          <a:xfrm>
            <a:off x="10150475" y="1997075"/>
            <a:ext cx="14478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rgbClr val="FF0000"/>
                </a:solidFill>
              </a:rPr>
              <a:t>2018</a:t>
            </a:r>
            <a:r>
              <a:rPr lang="en-US"/>
              <a:t>  gross profits averaged at </a:t>
            </a:r>
            <a:r>
              <a:rPr lang="en-US" b="1" u="sng">
                <a:solidFill>
                  <a:srgbClr val="FF0000"/>
                </a:solidFill>
              </a:rPr>
              <a:t>$226.5M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C81F7-CB6F-4BA8-A812-FF130E540B50}"/>
              </a:ext>
            </a:extLst>
          </p:cNvPr>
          <p:cNvSpPr/>
          <p:nvPr/>
        </p:nvSpPr>
        <p:spPr>
          <a:xfrm>
            <a:off x="9594518" y="4130864"/>
            <a:ext cx="1879220" cy="1659718"/>
          </a:xfrm>
          <a:prstGeom prst="rect">
            <a:avLst/>
          </a:prstGeom>
          <a:solidFill>
            <a:srgbClr val="D0D1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6620507E-19C2-4FA8-BE4F-D93DAD0F5E1A}"/>
              </a:ext>
            </a:extLst>
          </p:cNvPr>
          <p:cNvSpPr/>
          <p:nvPr/>
        </p:nvSpPr>
        <p:spPr>
          <a:xfrm rot="10800000">
            <a:off x="9689084" y="4539994"/>
            <a:ext cx="482600" cy="97790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9E1AC4-F493-46B7-8E30-06ECECCC8CB6}"/>
              </a:ext>
            </a:extLst>
          </p:cNvPr>
          <p:cNvSpPr txBox="1"/>
          <p:nvPr/>
        </p:nvSpPr>
        <p:spPr>
          <a:xfrm>
            <a:off x="10150475" y="4359275"/>
            <a:ext cx="14478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rgbClr val="FF0000"/>
                </a:solidFill>
              </a:rPr>
              <a:t>1950</a:t>
            </a:r>
            <a:r>
              <a:rPr lang="en-US"/>
              <a:t> gross profits averaged at</a:t>
            </a:r>
            <a:r>
              <a:rPr lang="en-US">
                <a:solidFill>
                  <a:srgbClr val="000000"/>
                </a:solidFill>
              </a:rPr>
              <a:t> </a:t>
            </a:r>
            <a:r>
              <a:rPr lang="en-US" b="1" u="sng">
                <a:solidFill>
                  <a:srgbClr val="FF0000"/>
                </a:solidFill>
              </a:rPr>
              <a:t>$10K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25AFE-7469-4A61-9247-A6BE3348195D}"/>
              </a:ext>
            </a:extLst>
          </p:cNvPr>
          <p:cNvSpPr txBox="1"/>
          <p:nvPr/>
        </p:nvSpPr>
        <p:spPr>
          <a:xfrm>
            <a:off x="9493250" y="1390650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Highest: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FD7083-C122-46FD-88B7-FC55A97F707A}"/>
              </a:ext>
            </a:extLst>
          </p:cNvPr>
          <p:cNvSpPr txBox="1"/>
          <p:nvPr/>
        </p:nvSpPr>
        <p:spPr>
          <a:xfrm>
            <a:off x="9467850" y="3765550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Lowest:</a:t>
            </a:r>
          </a:p>
        </p:txBody>
      </p:sp>
    </p:spTree>
    <p:extLst>
      <p:ext uri="{BB962C8B-B14F-4D97-AF65-F5344CB8AC3E}">
        <p14:creationId xmlns:p14="http://schemas.microsoft.com/office/powerpoint/2010/main" val="298075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36EA317-9143-4DF4-917F-4C3CA790F839}"/>
              </a:ext>
            </a:extLst>
          </p:cNvPr>
          <p:cNvSpPr/>
          <p:nvPr/>
        </p:nvSpPr>
        <p:spPr>
          <a:xfrm>
            <a:off x="729918" y="4118164"/>
            <a:ext cx="1968120" cy="1596218"/>
          </a:xfrm>
          <a:prstGeom prst="rect">
            <a:avLst/>
          </a:prstGeom>
          <a:solidFill>
            <a:srgbClr val="D0D1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7C06BD-AA56-461A-AB26-8A3E4235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5" y="769595"/>
            <a:ext cx="11904077" cy="5875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/>
              <a:t>Q1.3: </a:t>
            </a:r>
            <a:r>
              <a:rPr lang="en-US" sz="2200">
                <a:ea typeface="+mj-lt"/>
                <a:cs typeface="+mj-lt"/>
              </a:rPr>
              <a:t>“Which years have produced the</a:t>
            </a:r>
            <a:r>
              <a:rPr lang="en-US" sz="2200" b="1" i="1" u="sng">
                <a:ea typeface="+mj-lt"/>
                <a:cs typeface="+mj-lt"/>
              </a:rPr>
              <a:t> Most Top Movies</a:t>
            </a:r>
            <a:r>
              <a:rPr lang="en-US" sz="2200">
                <a:ea typeface="+mj-lt"/>
                <a:cs typeface="+mj-lt"/>
              </a:rPr>
              <a:t>?”</a:t>
            </a:r>
            <a:endParaRPr lang="en-US" sz="2200"/>
          </a:p>
        </p:txBody>
      </p:sp>
      <p:pic>
        <p:nvPicPr>
          <p:cNvPr id="13" name="Picture 14" descr="Chart&#10;&#10;Description automatically generated">
            <a:extLst>
              <a:ext uri="{FF2B5EF4-FFF2-40B4-BE49-F238E27FC236}">
                <a16:creationId xmlns:a16="http://schemas.microsoft.com/office/drawing/2014/main" id="{0A9D5148-0983-40AC-A124-B91A67EBF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608" y="1237461"/>
            <a:ext cx="8638084" cy="4793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D32DF2-E3C1-4416-8091-3E9896F16444}"/>
              </a:ext>
            </a:extLst>
          </p:cNvPr>
          <p:cNvSpPr/>
          <p:nvPr/>
        </p:nvSpPr>
        <p:spPr>
          <a:xfrm>
            <a:off x="755318" y="1692465"/>
            <a:ext cx="1968120" cy="1596218"/>
          </a:xfrm>
          <a:prstGeom prst="rect">
            <a:avLst/>
          </a:prstGeom>
          <a:solidFill>
            <a:srgbClr val="D0D1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A29C3604-0E6E-4EE9-8ADF-3D51A75D51B4}"/>
              </a:ext>
            </a:extLst>
          </p:cNvPr>
          <p:cNvSpPr/>
          <p:nvPr/>
        </p:nvSpPr>
        <p:spPr>
          <a:xfrm>
            <a:off x="760984" y="1999995"/>
            <a:ext cx="482600" cy="97790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83F67-BD09-474B-B3CA-E5229297AEC2}"/>
              </a:ext>
            </a:extLst>
          </p:cNvPr>
          <p:cNvSpPr txBox="1"/>
          <p:nvPr/>
        </p:nvSpPr>
        <p:spPr>
          <a:xfrm>
            <a:off x="1209675" y="1920875"/>
            <a:ext cx="16383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rgbClr val="FF0000"/>
                </a:solidFill>
              </a:rPr>
              <a:t>37</a:t>
            </a:r>
            <a:r>
              <a:rPr lang="en-US"/>
              <a:t>  Top Movies</a:t>
            </a:r>
            <a:r>
              <a:rPr lang="en-US">
                <a:solidFill>
                  <a:srgbClr val="000000"/>
                </a:solidFill>
              </a:rPr>
              <a:t> were produced in </a:t>
            </a:r>
            <a:r>
              <a:rPr lang="en-US" b="1" u="sng">
                <a:solidFill>
                  <a:srgbClr val="FF0000"/>
                </a:solidFill>
              </a:rPr>
              <a:t>2011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4D4FC06-AEAA-47F1-A11A-1A91BDDFC5F4}"/>
              </a:ext>
            </a:extLst>
          </p:cNvPr>
          <p:cNvSpPr/>
          <p:nvPr/>
        </p:nvSpPr>
        <p:spPr>
          <a:xfrm rot="10800000">
            <a:off x="760984" y="4463794"/>
            <a:ext cx="482600" cy="97790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323EC-0888-44D4-A73C-7C5EF92126CF}"/>
              </a:ext>
            </a:extLst>
          </p:cNvPr>
          <p:cNvSpPr txBox="1"/>
          <p:nvPr/>
        </p:nvSpPr>
        <p:spPr>
          <a:xfrm>
            <a:off x="666750" y="1339850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Highest: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C34032-DFD9-4F24-8EFB-4344E106C264}"/>
              </a:ext>
            </a:extLst>
          </p:cNvPr>
          <p:cNvSpPr txBox="1"/>
          <p:nvPr/>
        </p:nvSpPr>
        <p:spPr>
          <a:xfrm>
            <a:off x="628650" y="3689350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Lowest: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1F6DE1-18B0-45C2-A476-0AEF870182D2}"/>
              </a:ext>
            </a:extLst>
          </p:cNvPr>
          <p:cNvSpPr txBox="1"/>
          <p:nvPr/>
        </p:nvSpPr>
        <p:spPr>
          <a:xfrm>
            <a:off x="1171574" y="4346575"/>
            <a:ext cx="16383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rgbClr val="FF0000"/>
                </a:solidFill>
              </a:rPr>
              <a:t>1</a:t>
            </a:r>
            <a:r>
              <a:rPr lang="en-US"/>
              <a:t>  Top Movie</a:t>
            </a:r>
            <a:r>
              <a:rPr lang="en-US">
                <a:solidFill>
                  <a:srgbClr val="000000"/>
                </a:solidFill>
              </a:rPr>
              <a:t> was  produced in 1933</a:t>
            </a:r>
            <a:endParaRPr lang="en-US" b="1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7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B58184C-1815-4957-A93A-00E22BAA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11" y="3135207"/>
            <a:ext cx="5460992" cy="587584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Q2: </a:t>
            </a:r>
            <a:r>
              <a:rPr lang="en-US">
                <a:ea typeface="+mj-lt"/>
                <a:cs typeface="+mj-lt"/>
              </a:rPr>
              <a:t>How do the estimated ratings and gross profits vary by genre?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A040946-E933-42A5-9892-7FC029509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8694" y="831286"/>
            <a:ext cx="4016206" cy="5195425"/>
          </a:xfrm>
        </p:spPr>
        <p:txBody>
          <a:bodyPr/>
          <a:lstStyle/>
          <a:p>
            <a:pPr marL="0" indent="0">
              <a:buNone/>
            </a:pPr>
            <a:r>
              <a:rPr lang="en-US" spc="200">
                <a:ea typeface="+mn-lt"/>
                <a:cs typeface="+mn-lt"/>
              </a:rPr>
              <a:t>"How does </a:t>
            </a:r>
            <a:r>
              <a:rPr lang="en-US" b="1" i="1" u="sng" spc="200">
                <a:ea typeface="+mn-lt"/>
                <a:cs typeface="+mn-lt"/>
              </a:rPr>
              <a:t>estimated Gross Profit</a:t>
            </a:r>
            <a:r>
              <a:rPr lang="en-US" spc="200">
                <a:ea typeface="+mn-lt"/>
                <a:cs typeface="+mn-lt"/>
              </a:rPr>
              <a:t> vary with the inclusion of different genres?"</a:t>
            </a:r>
            <a:endParaRPr lang="en-US"/>
          </a:p>
          <a:p>
            <a:pPr marL="0" indent="0">
              <a:buNone/>
            </a:pPr>
            <a:endParaRPr lang="en-US" spc="200"/>
          </a:p>
          <a:p>
            <a:pPr marL="0" indent="0">
              <a:buNone/>
            </a:pPr>
            <a:r>
              <a:rPr lang="en-US" spc="200"/>
              <a:t>“</a:t>
            </a:r>
            <a:r>
              <a:rPr lang="en-US" spc="200">
                <a:ea typeface="+mn-lt"/>
                <a:cs typeface="+mn-lt"/>
              </a:rPr>
              <a:t>What</a:t>
            </a:r>
            <a:r>
              <a:rPr lang="en-US" spc="200"/>
              <a:t> about the </a:t>
            </a:r>
            <a:r>
              <a:rPr lang="en-US" b="1" i="1" u="sng" spc="200"/>
              <a:t>estimated IMDB Score</a:t>
            </a:r>
            <a:r>
              <a:rPr lang="en-US" spc="200"/>
              <a:t>?”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pc="200"/>
          </a:p>
        </p:txBody>
      </p:sp>
    </p:spTree>
    <p:extLst>
      <p:ext uri="{BB962C8B-B14F-4D97-AF65-F5344CB8AC3E}">
        <p14:creationId xmlns:p14="http://schemas.microsoft.com/office/powerpoint/2010/main" val="411479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A879A4-4F18-4B66-B8E9-A87CDBA87E30}"/>
              </a:ext>
            </a:extLst>
          </p:cNvPr>
          <p:cNvSpPr/>
          <p:nvPr/>
        </p:nvSpPr>
        <p:spPr>
          <a:xfrm>
            <a:off x="10257714" y="4883908"/>
            <a:ext cx="1228297" cy="659641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DD0F33-4B4B-4690-95FB-5405E4B956F8}"/>
              </a:ext>
            </a:extLst>
          </p:cNvPr>
          <p:cNvSpPr/>
          <p:nvPr/>
        </p:nvSpPr>
        <p:spPr>
          <a:xfrm>
            <a:off x="7004998" y="1028416"/>
            <a:ext cx="1216924" cy="671014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42C631-535A-4EFE-B157-F27374F73FCD}"/>
              </a:ext>
            </a:extLst>
          </p:cNvPr>
          <p:cNvSpPr/>
          <p:nvPr/>
        </p:nvSpPr>
        <p:spPr>
          <a:xfrm>
            <a:off x="6901217" y="3426724"/>
            <a:ext cx="3355073" cy="27409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08015-4056-4B93-9A5C-15DCBB3EE23B}"/>
              </a:ext>
            </a:extLst>
          </p:cNvPr>
          <p:cNvSpPr/>
          <p:nvPr/>
        </p:nvSpPr>
        <p:spPr>
          <a:xfrm>
            <a:off x="8118143" y="697173"/>
            <a:ext cx="3355073" cy="27409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E8EB2-D3B3-4244-81BD-1969F369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52" y="1713565"/>
            <a:ext cx="5460992" cy="587584"/>
          </a:xfrm>
        </p:spPr>
        <p:txBody>
          <a:bodyPr/>
          <a:lstStyle/>
          <a:p>
            <a:r>
              <a:rPr lang="en-US"/>
              <a:t>Q2: Regression Analysis</a:t>
            </a:r>
            <a:br>
              <a:rPr lang="en-US"/>
            </a:br>
            <a:endParaRPr lang="en-US"/>
          </a:p>
        </p:txBody>
      </p:sp>
      <p:pic>
        <p:nvPicPr>
          <p:cNvPr id="4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16FED292-0C03-4319-A32D-1354DB77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698" y="757575"/>
            <a:ext cx="3061648" cy="2613299"/>
          </a:xfrm>
          <a:prstGeom prst="rect">
            <a:avLst/>
          </a:prstGeom>
        </p:spPr>
      </p:pic>
      <p:pic>
        <p:nvPicPr>
          <p:cNvPr id="7" name="Picture 7" descr="A close up of a newspaper&#10;&#10;Description automatically generated">
            <a:extLst>
              <a:ext uri="{FF2B5EF4-FFF2-40B4-BE49-F238E27FC236}">
                <a16:creationId xmlns:a16="http://schemas.microsoft.com/office/drawing/2014/main" id="{1C46E5AA-E016-44BD-87CE-3DB508D4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27" y="3491593"/>
            <a:ext cx="3141259" cy="2604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68137-B3E8-4721-AB59-2D2E49485BA4}"/>
              </a:ext>
            </a:extLst>
          </p:cNvPr>
          <p:cNvSpPr txBox="1"/>
          <p:nvPr/>
        </p:nvSpPr>
        <p:spPr>
          <a:xfrm>
            <a:off x="6994052" y="1023155"/>
            <a:ext cx="11737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Rating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D94AB-CAB8-44FF-A7B9-8E50D712F8A4}"/>
              </a:ext>
            </a:extLst>
          </p:cNvPr>
          <p:cNvSpPr txBox="1"/>
          <p:nvPr/>
        </p:nvSpPr>
        <p:spPr>
          <a:xfrm>
            <a:off x="10258141" y="4878647"/>
            <a:ext cx="14352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Revenue Output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669732-FDE6-49ED-97BF-07073ED9D8D3}"/>
              </a:ext>
            </a:extLst>
          </p:cNvPr>
          <p:cNvCxnSpPr/>
          <p:nvPr/>
        </p:nvCxnSpPr>
        <p:spPr>
          <a:xfrm flipV="1">
            <a:off x="1085993" y="2399589"/>
            <a:ext cx="5481849" cy="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D51484-F61B-47A2-81A8-FF26EE9A0EE5}"/>
              </a:ext>
            </a:extLst>
          </p:cNvPr>
          <p:cNvSpPr txBox="1"/>
          <p:nvPr/>
        </p:nvSpPr>
        <p:spPr>
          <a:xfrm>
            <a:off x="803511" y="2782436"/>
            <a:ext cx="56092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1. Regress Rating to Genre and Summarize</a:t>
            </a:r>
          </a:p>
          <a:p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E9B65-6C5A-4644-8D90-AD274D88E7D4}"/>
              </a:ext>
            </a:extLst>
          </p:cNvPr>
          <p:cNvSpPr txBox="1"/>
          <p:nvPr/>
        </p:nvSpPr>
        <p:spPr>
          <a:xfrm>
            <a:off x="803510" y="3669540"/>
            <a:ext cx="6041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2. Regress Gross Profit to Genre and Summarize</a:t>
            </a:r>
          </a:p>
          <a:p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F5F1D-C4BB-4700-83A6-034D41E33F96}"/>
              </a:ext>
            </a:extLst>
          </p:cNvPr>
          <p:cNvSpPr txBox="1"/>
          <p:nvPr/>
        </p:nvSpPr>
        <p:spPr>
          <a:xfrm>
            <a:off x="860375" y="4556644"/>
            <a:ext cx="555236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/>
              <a:t>How do we interpret all of this?</a:t>
            </a:r>
          </a:p>
          <a:p>
            <a:pPr algn="ctr"/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385394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9449B7D-0C4D-4B72-BDD6-46E03F916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53" y="689983"/>
            <a:ext cx="10880495" cy="5875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200"/>
              <a:t>Q2.1: </a:t>
            </a:r>
            <a:r>
              <a:rPr lang="en-US" sz="2200">
                <a:ea typeface="+mj-lt"/>
                <a:cs typeface="+mj-lt"/>
              </a:rPr>
              <a:t>"</a:t>
            </a:r>
            <a:r>
              <a:rPr lang="en-US" sz="2200"/>
              <a:t>How does </a:t>
            </a:r>
            <a:r>
              <a:rPr lang="en-US" sz="2200" b="1" i="1" u="sng"/>
              <a:t>estimated Gross Profit</a:t>
            </a:r>
            <a:r>
              <a:rPr lang="en-US" sz="2200"/>
              <a:t> vary with the inclusion of different genres</a:t>
            </a:r>
            <a:r>
              <a:rPr lang="en-US" sz="2200">
                <a:ea typeface="+mj-lt"/>
                <a:cs typeface="+mj-lt"/>
              </a:rPr>
              <a:t>?"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2D3A74F4-E473-4A06-AC75-4F39906E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37" y="1290689"/>
            <a:ext cx="8653626" cy="47603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A0B51D-BD96-4C0B-88BC-CAAE52DD2D57}"/>
              </a:ext>
            </a:extLst>
          </p:cNvPr>
          <p:cNvSpPr/>
          <p:nvPr/>
        </p:nvSpPr>
        <p:spPr>
          <a:xfrm>
            <a:off x="9518318" y="1209865"/>
            <a:ext cx="1904620" cy="48855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08FB7E-763A-487B-B19C-CF394423DADC}"/>
              </a:ext>
            </a:extLst>
          </p:cNvPr>
          <p:cNvSpPr/>
          <p:nvPr/>
        </p:nvSpPr>
        <p:spPr>
          <a:xfrm>
            <a:off x="9583901" y="1292130"/>
            <a:ext cx="1760752" cy="14925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AB2081-0777-4B83-8E36-2FF380958372}"/>
              </a:ext>
            </a:extLst>
          </p:cNvPr>
          <p:cNvSpPr/>
          <p:nvPr/>
        </p:nvSpPr>
        <p:spPr>
          <a:xfrm>
            <a:off x="9577647" y="2854420"/>
            <a:ext cx="1759045" cy="978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543D7-4996-4723-9A22-CF6FEAF8C601}"/>
              </a:ext>
            </a:extLst>
          </p:cNvPr>
          <p:cNvSpPr/>
          <p:nvPr/>
        </p:nvSpPr>
        <p:spPr>
          <a:xfrm>
            <a:off x="9587693" y="3933917"/>
            <a:ext cx="1770797" cy="1012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3F3832-E80A-44E6-A62F-DFDA4124B58E}"/>
              </a:ext>
            </a:extLst>
          </p:cNvPr>
          <p:cNvSpPr/>
          <p:nvPr/>
        </p:nvSpPr>
        <p:spPr>
          <a:xfrm>
            <a:off x="9585419" y="5064219"/>
            <a:ext cx="1771745" cy="978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7" name="Graphic 1045" descr="Dollar">
            <a:extLst>
              <a:ext uri="{FF2B5EF4-FFF2-40B4-BE49-F238E27FC236}">
                <a16:creationId xmlns:a16="http://schemas.microsoft.com/office/drawing/2014/main" id="{394CE27F-2D66-4014-BB97-6C914AAE4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2965" y="1553570"/>
            <a:ext cx="573206" cy="539087"/>
          </a:xfrm>
          <a:prstGeom prst="rect">
            <a:avLst/>
          </a:prstGeom>
        </p:spPr>
      </p:pic>
      <p:pic>
        <p:nvPicPr>
          <p:cNvPr id="39" name="Graphic 38" descr="Dollar">
            <a:extLst>
              <a:ext uri="{FF2B5EF4-FFF2-40B4-BE49-F238E27FC236}">
                <a16:creationId xmlns:a16="http://schemas.microsoft.com/office/drawing/2014/main" id="{9CF659A5-28F2-44FC-B261-E2087A10B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4308" y="1553569"/>
            <a:ext cx="573206" cy="539087"/>
          </a:xfrm>
          <a:prstGeom prst="rect">
            <a:avLst/>
          </a:prstGeom>
        </p:spPr>
      </p:pic>
      <p:pic>
        <p:nvPicPr>
          <p:cNvPr id="41" name="Graphic 1045" descr="Dollar">
            <a:extLst>
              <a:ext uri="{FF2B5EF4-FFF2-40B4-BE49-F238E27FC236}">
                <a16:creationId xmlns:a16="http://schemas.microsoft.com/office/drawing/2014/main" id="{3E9AF14C-8EEF-4E08-9A14-468EA5D9C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8636" y="1553569"/>
            <a:ext cx="573206" cy="539087"/>
          </a:xfrm>
          <a:prstGeom prst="rect">
            <a:avLst/>
          </a:prstGeom>
        </p:spPr>
      </p:pic>
      <p:pic>
        <p:nvPicPr>
          <p:cNvPr id="43" name="Graphic 1045" descr="Dollar">
            <a:extLst>
              <a:ext uri="{FF2B5EF4-FFF2-40B4-BE49-F238E27FC236}">
                <a16:creationId xmlns:a16="http://schemas.microsoft.com/office/drawing/2014/main" id="{5198F43B-A95A-4BA8-9EAB-0C023E8D4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9980" y="1553570"/>
            <a:ext cx="573206" cy="53908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FE4E2B-D6E2-422D-97C9-72E74AC1BFE5}"/>
              </a:ext>
            </a:extLst>
          </p:cNvPr>
          <p:cNvSpPr txBox="1"/>
          <p:nvPr/>
        </p:nvSpPr>
        <p:spPr>
          <a:xfrm>
            <a:off x="9594802" y="2097061"/>
            <a:ext cx="18219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Revenues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FE45C5-9B81-44A4-9B05-0E183644144D}"/>
              </a:ext>
            </a:extLst>
          </p:cNvPr>
          <p:cNvSpPr txBox="1"/>
          <p:nvPr/>
        </p:nvSpPr>
        <p:spPr>
          <a:xfrm>
            <a:off x="9588924" y="5153971"/>
            <a:ext cx="21290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WAR</a:t>
            </a:r>
          </a:p>
          <a:p>
            <a:r>
              <a:rPr lang="en-US" sz="2800" b="1">
                <a:solidFill>
                  <a:srgbClr val="FF0000"/>
                </a:solidFill>
              </a:rPr>
              <a:t>-$51.85M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48470A-2884-412C-B5E2-03589D2F47B8}"/>
              </a:ext>
            </a:extLst>
          </p:cNvPr>
          <p:cNvSpPr txBox="1"/>
          <p:nvPr/>
        </p:nvSpPr>
        <p:spPr>
          <a:xfrm>
            <a:off x="9516137" y="4061770"/>
            <a:ext cx="253848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ACTION</a:t>
            </a:r>
          </a:p>
          <a:p>
            <a:r>
              <a:rPr lang="en-US" sz="2400" b="1">
                <a:solidFill>
                  <a:srgbClr val="BFBF13"/>
                </a:solidFill>
              </a:rPr>
              <a:t>+/- $80.44M</a:t>
            </a:r>
          </a:p>
        </p:txBody>
      </p:sp>
      <p:sp>
        <p:nvSpPr>
          <p:cNvPr id="57" name="TextBox 2">
            <a:extLst>
              <a:ext uri="{FF2B5EF4-FFF2-40B4-BE49-F238E27FC236}">
                <a16:creationId xmlns:a16="http://schemas.microsoft.com/office/drawing/2014/main" id="{CC812F5F-6AF5-4A7C-8582-66A5FA2EDE8F}"/>
              </a:ext>
            </a:extLst>
          </p:cNvPr>
          <p:cNvSpPr txBox="1"/>
          <p:nvPr/>
        </p:nvSpPr>
        <p:spPr>
          <a:xfrm>
            <a:off x="9620959" y="2948151"/>
            <a:ext cx="2129051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/>
              <a:t>COMEDY</a:t>
            </a:r>
          </a:p>
          <a:p>
            <a:r>
              <a:rPr lang="en-US" sz="2800" b="1">
                <a:solidFill>
                  <a:srgbClr val="00B050"/>
                </a:solidFill>
              </a:rPr>
              <a:t>+$74.65M</a:t>
            </a:r>
          </a:p>
        </p:txBody>
      </p:sp>
      <p:pic>
        <p:nvPicPr>
          <p:cNvPr id="59" name="Graphic 1045" descr="Dollar">
            <a:extLst>
              <a:ext uri="{FF2B5EF4-FFF2-40B4-BE49-F238E27FC236}">
                <a16:creationId xmlns:a16="http://schemas.microsoft.com/office/drawing/2014/main" id="{D215DCCF-BD0B-4BD0-9854-F72AE7B1C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1532" y="1553569"/>
            <a:ext cx="573206" cy="5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6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A7C06BD-AA56-461A-AB26-8A3E4235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5" y="769595"/>
            <a:ext cx="11904077" cy="5875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/>
              <a:t>Q2.2: </a:t>
            </a:r>
            <a:r>
              <a:rPr lang="en-US" sz="2200">
                <a:ea typeface="+mj-lt"/>
                <a:cs typeface="+mj-lt"/>
              </a:rPr>
              <a:t>"HOW DOES </a:t>
            </a:r>
            <a:r>
              <a:rPr lang="en-US" sz="2200" b="1" i="1" u="sng">
                <a:ea typeface="+mj-lt"/>
                <a:cs typeface="+mj-lt"/>
              </a:rPr>
              <a:t>ESTIMATED IMDB Score</a:t>
            </a:r>
            <a:r>
              <a:rPr lang="en-US" sz="2200">
                <a:ea typeface="+mj-lt"/>
                <a:cs typeface="+mj-lt"/>
              </a:rPr>
              <a:t> VARY WITH THE INCLUSION OF DIFFERENT GENRES?"</a:t>
            </a:r>
            <a:endParaRPr lang="en-US" sz="2200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82485F2F-882A-4E52-94A5-45DC119EB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62" y="1348018"/>
            <a:ext cx="8789915" cy="47533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4B826D-2D9B-401D-A76C-14FD6262A439}"/>
              </a:ext>
            </a:extLst>
          </p:cNvPr>
          <p:cNvSpPr/>
          <p:nvPr/>
        </p:nvSpPr>
        <p:spPr>
          <a:xfrm>
            <a:off x="704518" y="1247965"/>
            <a:ext cx="1841120" cy="48601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CC18C-D496-4964-8CA1-44C0FEC266FF}"/>
              </a:ext>
            </a:extLst>
          </p:cNvPr>
          <p:cNvSpPr/>
          <p:nvPr/>
        </p:nvSpPr>
        <p:spPr>
          <a:xfrm>
            <a:off x="808201" y="1342930"/>
            <a:ext cx="1671852" cy="14671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9A6DA14-E059-4E14-BED6-06F60B5FD239}"/>
              </a:ext>
            </a:extLst>
          </p:cNvPr>
          <p:cNvSpPr/>
          <p:nvPr/>
        </p:nvSpPr>
        <p:spPr>
          <a:xfrm>
            <a:off x="928332" y="1633655"/>
            <a:ext cx="489045" cy="432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795DCFD8-E0EF-45FF-9368-F28541B8FF82}"/>
              </a:ext>
            </a:extLst>
          </p:cNvPr>
          <p:cNvSpPr/>
          <p:nvPr/>
        </p:nvSpPr>
        <p:spPr>
          <a:xfrm>
            <a:off x="1178540" y="1633654"/>
            <a:ext cx="489045" cy="432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3B898688-4FD9-4AA5-B2CC-4DB4FDA6322E}"/>
              </a:ext>
            </a:extLst>
          </p:cNvPr>
          <p:cNvSpPr/>
          <p:nvPr/>
        </p:nvSpPr>
        <p:spPr>
          <a:xfrm>
            <a:off x="1428749" y="1633655"/>
            <a:ext cx="489045" cy="432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1A2F22C-F70A-41C6-9FF8-6E116B5BFE72}"/>
              </a:ext>
            </a:extLst>
          </p:cNvPr>
          <p:cNvSpPr/>
          <p:nvPr/>
        </p:nvSpPr>
        <p:spPr>
          <a:xfrm>
            <a:off x="1667586" y="1633655"/>
            <a:ext cx="489045" cy="432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04F58815-6F7E-4962-85B3-907E199D0A12}"/>
              </a:ext>
            </a:extLst>
          </p:cNvPr>
          <p:cNvSpPr/>
          <p:nvPr/>
        </p:nvSpPr>
        <p:spPr>
          <a:xfrm>
            <a:off x="1917795" y="1633654"/>
            <a:ext cx="489045" cy="43218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1FB26-E3CD-4BDF-83EB-D33E86263B80}"/>
              </a:ext>
            </a:extLst>
          </p:cNvPr>
          <p:cNvSpPr txBox="1"/>
          <p:nvPr/>
        </p:nvSpPr>
        <p:spPr>
          <a:xfrm>
            <a:off x="1032538" y="2141607"/>
            <a:ext cx="14580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Ratings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A32270-43F4-4120-A89F-3574F1DEEB2E}"/>
              </a:ext>
            </a:extLst>
          </p:cNvPr>
          <p:cNvSpPr/>
          <p:nvPr/>
        </p:nvSpPr>
        <p:spPr>
          <a:xfrm>
            <a:off x="814647" y="2930620"/>
            <a:ext cx="1644745" cy="939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869FAB-DC80-4359-98BB-75D39843670C}"/>
              </a:ext>
            </a:extLst>
          </p:cNvPr>
          <p:cNvSpPr/>
          <p:nvPr/>
        </p:nvSpPr>
        <p:spPr>
          <a:xfrm>
            <a:off x="811993" y="3959317"/>
            <a:ext cx="1669197" cy="1012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4445F6-4C96-434B-AAB2-56C9BA0EF212}"/>
              </a:ext>
            </a:extLst>
          </p:cNvPr>
          <p:cNvSpPr txBox="1"/>
          <p:nvPr/>
        </p:nvSpPr>
        <p:spPr>
          <a:xfrm>
            <a:off x="790858" y="4068213"/>
            <a:ext cx="17764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ACTION </a:t>
            </a:r>
          </a:p>
          <a:p>
            <a:r>
              <a:rPr lang="en-US" sz="2800" b="1">
                <a:solidFill>
                  <a:srgbClr val="BFBF13"/>
                </a:solidFill>
              </a:rPr>
              <a:t>+/-   7.73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651AE4-FF36-465D-8C9A-75C65ECBD479}"/>
              </a:ext>
            </a:extLst>
          </p:cNvPr>
          <p:cNvSpPr/>
          <p:nvPr/>
        </p:nvSpPr>
        <p:spPr>
          <a:xfrm>
            <a:off x="809719" y="5089619"/>
            <a:ext cx="1670145" cy="978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A776EC-C7A3-46F8-BB5C-5A405B793C18}"/>
              </a:ext>
            </a:extLst>
          </p:cNvPr>
          <p:cNvSpPr txBox="1"/>
          <p:nvPr/>
        </p:nvSpPr>
        <p:spPr>
          <a:xfrm>
            <a:off x="821054" y="5163734"/>
            <a:ext cx="16464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ROMANCE</a:t>
            </a:r>
          </a:p>
          <a:p>
            <a:r>
              <a:rPr lang="en-US" sz="2800" b="1">
                <a:solidFill>
                  <a:srgbClr val="FF0000"/>
                </a:solidFill>
              </a:rPr>
              <a:t>-  0.44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DF782D-BD9C-4D40-8681-5448C9A65F73}"/>
              </a:ext>
            </a:extLst>
          </p:cNvPr>
          <p:cNvSpPr txBox="1"/>
          <p:nvPr/>
        </p:nvSpPr>
        <p:spPr>
          <a:xfrm>
            <a:off x="924693" y="2987776"/>
            <a:ext cx="15448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WAR</a:t>
            </a:r>
          </a:p>
          <a:p>
            <a:r>
              <a:rPr lang="en-US" sz="2800" b="1">
                <a:solidFill>
                  <a:srgbClr val="00B050"/>
                </a:solidFill>
              </a:rPr>
              <a:t>+ 0.40</a:t>
            </a:r>
          </a:p>
        </p:txBody>
      </p:sp>
    </p:spTree>
    <p:extLst>
      <p:ext uri="{BB962C8B-B14F-4D97-AF65-F5344CB8AC3E}">
        <p14:creationId xmlns:p14="http://schemas.microsoft.com/office/powerpoint/2010/main" val="312429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B58184C-1815-4957-A93A-00E22BAA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20" y="3135207"/>
            <a:ext cx="5972783" cy="587584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Q3: </a:t>
            </a:r>
            <a:r>
              <a:rPr lang="en-US">
                <a:ea typeface="+mj-lt"/>
                <a:cs typeface="+mj-lt"/>
              </a:rPr>
              <a:t>correlation of ratings and gross profit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A040946-E933-42A5-9892-7FC029509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8694" y="831286"/>
            <a:ext cx="4016206" cy="5195425"/>
          </a:xfrm>
        </p:spPr>
        <p:txBody>
          <a:bodyPr/>
          <a:lstStyle/>
          <a:p>
            <a:pPr marL="0" indent="0">
              <a:buNone/>
            </a:pPr>
            <a:r>
              <a:rPr lang="en-US" sz="1800" spc="200">
                <a:ea typeface="+mn-lt"/>
                <a:cs typeface="+mn-lt"/>
              </a:rPr>
              <a:t>"Is there a correlation between the gross profit and the ratings?"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8772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90C3F1-DFBF-4035-B7D8-9168504B1F7F}"/>
              </a:ext>
            </a:extLst>
          </p:cNvPr>
          <p:cNvSpPr/>
          <p:nvPr/>
        </p:nvSpPr>
        <p:spPr>
          <a:xfrm>
            <a:off x="7562518" y="4181664"/>
            <a:ext cx="3276220" cy="13422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36ADBC-2B82-4F8A-B317-7CFF836A9CA4}"/>
              </a:ext>
            </a:extLst>
          </p:cNvPr>
          <p:cNvSpPr/>
          <p:nvPr/>
        </p:nvSpPr>
        <p:spPr>
          <a:xfrm>
            <a:off x="6902118" y="1006665"/>
            <a:ext cx="4597020" cy="290431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A040946-E933-42A5-9892-7FC029509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98794" y="1323743"/>
            <a:ext cx="4016206" cy="3760325"/>
          </a:xfrm>
        </p:spPr>
        <p:txBody>
          <a:bodyPr/>
          <a:lstStyle/>
          <a:p>
            <a:pPr marL="0" indent="0">
              <a:buNone/>
            </a:pPr>
            <a:endParaRPr lang="en-US" spc="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spc="200"/>
              <a:t>1.Compute correlation between the IMDB scores &amp; gross profit </a:t>
            </a:r>
            <a:endParaRPr lang="en-US" spc="2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12FD8B-1CFD-4D24-8C6B-5EEB73CF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611207"/>
            <a:ext cx="5841992" cy="574884"/>
          </a:xfrm>
        </p:spPr>
        <p:txBody>
          <a:bodyPr/>
          <a:lstStyle/>
          <a:p>
            <a:r>
              <a:rPr lang="en-US"/>
              <a:t>Q3: Correlation Analysis</a:t>
            </a: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DD0DC5D-188C-48CB-8984-77248C29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1155384"/>
            <a:ext cx="4406900" cy="2616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05D12-2421-4552-BFA6-5B1270EE20D8}"/>
              </a:ext>
            </a:extLst>
          </p:cNvPr>
          <p:cNvSpPr txBox="1"/>
          <p:nvPr/>
        </p:nvSpPr>
        <p:spPr>
          <a:xfrm>
            <a:off x="8017158" y="4449213"/>
            <a:ext cx="366878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Correlation =</a:t>
            </a:r>
          </a:p>
          <a:p>
            <a:r>
              <a:rPr lang="en-US" sz="2800" b="1">
                <a:solidFill>
                  <a:srgbClr val="FFFF00"/>
                </a:solidFill>
              </a:rPr>
              <a:t>0.1689602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F11615-94A5-4DCE-B6D3-16BBB7EA46AC}"/>
              </a:ext>
            </a:extLst>
          </p:cNvPr>
          <p:cNvSpPr txBox="1"/>
          <p:nvPr/>
        </p:nvSpPr>
        <p:spPr>
          <a:xfrm>
            <a:off x="936575" y="4988444"/>
            <a:ext cx="55523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/>
              <a:t>What does this mean?</a:t>
            </a:r>
          </a:p>
          <a:p>
            <a:pPr algn="ctr"/>
            <a:endParaRPr lang="en-US" sz="36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490C9-1748-4D40-8DBE-6FB98441E2CE}"/>
              </a:ext>
            </a:extLst>
          </p:cNvPr>
          <p:cNvCxnSpPr/>
          <p:nvPr/>
        </p:nvCxnSpPr>
        <p:spPr>
          <a:xfrm>
            <a:off x="927100" y="2603500"/>
            <a:ext cx="5473700" cy="1270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2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93DDD44-9F83-4F31-9954-CC65369B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921160"/>
            <a:ext cx="10431437" cy="50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4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0B3111-7B97-654A-86CA-FD04EA6E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Prototype</a:t>
            </a:r>
          </a:p>
        </p:txBody>
      </p:sp>
      <p:pic>
        <p:nvPicPr>
          <p:cNvPr id="19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8239BBF9-AE34-4A44-929F-B54EEF7B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32" y="1440489"/>
            <a:ext cx="8029243" cy="454435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7BB894-669F-4BA5-9AB7-CF91D45710C6}"/>
              </a:ext>
            </a:extLst>
          </p:cNvPr>
          <p:cNvSpPr/>
          <p:nvPr/>
        </p:nvSpPr>
        <p:spPr>
          <a:xfrm>
            <a:off x="9087324" y="2560282"/>
            <a:ext cx="2336988" cy="1987644"/>
          </a:xfrm>
          <a:prstGeom prst="rect">
            <a:avLst/>
          </a:prstGeom>
          <a:solidFill>
            <a:srgbClr val="D0D1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INTERACTIVE MOVIE SELECTION DASHBOARD PROTOTYPE</a:t>
            </a:r>
          </a:p>
        </p:txBody>
      </p:sp>
    </p:spTree>
    <p:extLst>
      <p:ext uri="{BB962C8B-B14F-4D97-AF65-F5344CB8AC3E}">
        <p14:creationId xmlns:p14="http://schemas.microsoft.com/office/powerpoint/2010/main" val="144560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3416" y="533233"/>
            <a:ext cx="6110567" cy="5920929"/>
          </a:xfrm>
        </p:spPr>
        <p:txBody>
          <a:bodyPr>
            <a:normAutofit/>
          </a:bodyPr>
          <a:lstStyle/>
          <a:p>
            <a:r>
              <a:rPr lang="en-US" sz="1800" b="1"/>
              <a:t>General Questions of Interest</a:t>
            </a:r>
          </a:p>
          <a:p>
            <a:r>
              <a:rPr lang="en-US" sz="1800" b="1"/>
              <a:t>Motivation</a:t>
            </a:r>
          </a:p>
          <a:p>
            <a:r>
              <a:rPr lang="en-US" sz="1800" b="1"/>
              <a:t>Target Audience</a:t>
            </a:r>
          </a:p>
          <a:p>
            <a:r>
              <a:rPr lang="en-US" sz="1800" b="1"/>
              <a:t>Data Collection</a:t>
            </a:r>
          </a:p>
          <a:p>
            <a:r>
              <a:rPr lang="en-US" sz="1800" b="1"/>
              <a:t>Q1: Top Movies over the years</a:t>
            </a:r>
          </a:p>
          <a:p>
            <a:r>
              <a:rPr lang="en-US" sz="1800" b="1"/>
              <a:t>Q2: Regression</a:t>
            </a:r>
          </a:p>
          <a:p>
            <a:r>
              <a:rPr lang="en-US" sz="1800" b="1"/>
              <a:t>Q3: Correlation</a:t>
            </a:r>
          </a:p>
          <a:p>
            <a:r>
              <a:rPr lang="en-US" sz="1800" b="1"/>
              <a:t>Prototype</a:t>
            </a:r>
          </a:p>
          <a:p>
            <a:r>
              <a:rPr lang="en-US" sz="1800" b="1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picture containing indoor, sitting, many, large&#10;&#10;Description automatically generated">
            <a:extLst>
              <a:ext uri="{FF2B5EF4-FFF2-40B4-BE49-F238E27FC236}">
                <a16:creationId xmlns:a16="http://schemas.microsoft.com/office/drawing/2014/main" id="{F680F77D-B0DF-4DA8-AA7A-812E7ACA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4" y="318156"/>
            <a:ext cx="11004247" cy="62531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E887AB-FC24-4EA4-B8B1-1F4E33B841DE}"/>
              </a:ext>
            </a:extLst>
          </p:cNvPr>
          <p:cNvSpPr/>
          <p:nvPr/>
        </p:nvSpPr>
        <p:spPr>
          <a:xfrm>
            <a:off x="2218666" y="726056"/>
            <a:ext cx="7346829" cy="5391508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Seats with people at the movies">
            <a:extLst>
              <a:ext uri="{FF2B5EF4-FFF2-40B4-BE49-F238E27FC236}">
                <a16:creationId xmlns:a16="http://schemas.microsoft.com/office/drawing/2014/main" id="{55B56E76-04E2-426D-9EC7-D82E717A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06" y="868836"/>
            <a:ext cx="7017381" cy="510864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3CF042-4DDC-444A-AB56-353FF68D3A32}"/>
              </a:ext>
            </a:extLst>
          </p:cNvPr>
          <p:cNvSpPr/>
          <p:nvPr/>
        </p:nvSpPr>
        <p:spPr>
          <a:xfrm>
            <a:off x="1726884" y="4067779"/>
            <a:ext cx="8418285" cy="12820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579" y="3993278"/>
            <a:ext cx="10113645" cy="743682"/>
          </a:xfrm>
        </p:spPr>
        <p:txBody>
          <a:bodyPr/>
          <a:lstStyle/>
          <a:p>
            <a:r>
              <a:rPr lang="en-US">
                <a:latin typeface="Franklin Gothic Medium"/>
              </a:rPr>
              <a:t>       Does Anybody Have Any Questions?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579" y="4908916"/>
            <a:ext cx="10113264" cy="609600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/>
              <a:t>             Thank you for your time and attention</a:t>
            </a:r>
          </a:p>
        </p:txBody>
      </p:sp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B58184C-1815-4957-A93A-00E22BAA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135207"/>
            <a:ext cx="5460992" cy="587584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General Questions of Interest: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A040946-E933-42A5-9892-7FC029509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8694" y="831286"/>
            <a:ext cx="4016206" cy="5195425"/>
          </a:xfrm>
        </p:spPr>
        <p:txBody>
          <a:bodyPr/>
          <a:lstStyle/>
          <a:p>
            <a:pPr marL="0" indent="0">
              <a:buNone/>
            </a:pPr>
            <a:r>
              <a:rPr lang="en-US" spc="200"/>
              <a:t>“How do the key metrics of Top Movies vary by year?”</a:t>
            </a:r>
            <a:endParaRPr lang="en-US" spc="2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pc="200"/>
          </a:p>
          <a:p>
            <a:pPr marL="0" indent="0">
              <a:buNone/>
            </a:pPr>
            <a:r>
              <a:rPr lang="en-US" spc="200"/>
              <a:t>“How do the estimated ratings and gross profits vary by genre?”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pc="200"/>
          </a:p>
          <a:p>
            <a:pPr marL="0" indent="0">
              <a:buNone/>
            </a:pPr>
            <a:r>
              <a:rPr lang="en-US" spc="200"/>
              <a:t>“Is there a correlation between rating and gross profit?”</a:t>
            </a: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erson sitting on a couch&#10;&#10;Description automatically generated">
            <a:extLst>
              <a:ext uri="{FF2B5EF4-FFF2-40B4-BE49-F238E27FC236}">
                <a16:creationId xmlns:a16="http://schemas.microsoft.com/office/drawing/2014/main" id="{A927195F-622A-424D-B8F1-5CE17D3222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686" r="21686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5612-A332-49E5-BFC3-BFC177E00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1117091"/>
            <a:ext cx="4157296" cy="3633471"/>
          </a:xfrm>
        </p:spPr>
        <p:txBody>
          <a:bodyPr vert="horz" lIns="0" tIns="45720" rIns="0" bIns="45720" rtlCol="0" anchor="t">
            <a:noAutofit/>
          </a:bodyPr>
          <a:lstStyle/>
          <a:p>
            <a:endParaRPr lang="en-US"/>
          </a:p>
          <a:p>
            <a:pPr>
              <a:buFont typeface="Arial" panose="020F0502020204030204" pitchFamily="34" charset="0"/>
            </a:pPr>
            <a:endParaRPr lang="en-US" sz="2400"/>
          </a:p>
          <a:p>
            <a:pPr>
              <a:buFont typeface="Arial" panose="020F0502020204030204" pitchFamily="34" charset="0"/>
            </a:pPr>
            <a:r>
              <a:rPr lang="en-US" sz="2400"/>
              <a:t>By collecting and analyzing a large set of data on the top rated films, our end goal is to provide movie-lovers with an interactive app to help them select new films to watch based on their desired criteria and interests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F918-FC72-49B3-9A0A-C595E2BA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Target Audience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2DD00-DF5C-4792-8D75-A1D5D9F90577}"/>
              </a:ext>
            </a:extLst>
          </p:cNvPr>
          <p:cNvSpPr txBox="1"/>
          <p:nvPr/>
        </p:nvSpPr>
        <p:spPr>
          <a:xfrm>
            <a:off x="1374476" y="4551871"/>
            <a:ext cx="942867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Our data analysis is intended to assist individuals who spend more time looking for a movie than they do watching them. </a:t>
            </a:r>
          </a:p>
        </p:txBody>
      </p:sp>
      <p:pic>
        <p:nvPicPr>
          <p:cNvPr id="4" name="Graphic 4" descr="Clapper board with solid fill">
            <a:extLst>
              <a:ext uri="{FF2B5EF4-FFF2-40B4-BE49-F238E27FC236}">
                <a16:creationId xmlns:a16="http://schemas.microsoft.com/office/drawing/2014/main" id="{A956111B-ACE5-4F54-A893-36015FE0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5017" y="1702998"/>
            <a:ext cx="2657654" cy="265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3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668F23AC-E03A-498E-B416-C53303ABA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650232"/>
              </p:ext>
            </p:extLst>
          </p:nvPr>
        </p:nvGraphicFramePr>
        <p:xfrm>
          <a:off x="1070069" y="-845468"/>
          <a:ext cx="10058400" cy="6122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C226F12C-C9F3-4B50-A60A-5E65689B583B}"/>
              </a:ext>
            </a:extLst>
          </p:cNvPr>
          <p:cNvSpPr txBox="1"/>
          <p:nvPr/>
        </p:nvSpPr>
        <p:spPr>
          <a:xfrm>
            <a:off x="1258939" y="2908844"/>
            <a:ext cx="161364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Download and install packages</a:t>
            </a:r>
          </a:p>
          <a:p>
            <a:endParaRPr lang="en-US" sz="1400"/>
          </a:p>
          <a:p>
            <a:r>
              <a:rPr lang="en-US" sz="1400"/>
              <a:t>Tools Used:</a:t>
            </a:r>
            <a:endParaRPr lang="en-US"/>
          </a:p>
          <a:p>
            <a:endParaRPr lang="en-US" sz="1400"/>
          </a:p>
          <a:p>
            <a:r>
              <a:rPr lang="en-US" sz="1400" err="1"/>
              <a:t>Rvest</a:t>
            </a:r>
            <a:endParaRPr lang="en-US" sz="1400"/>
          </a:p>
          <a:p>
            <a:r>
              <a:rPr lang="en-US" sz="1400" err="1"/>
              <a:t>Dplyr</a:t>
            </a:r>
            <a:endParaRPr lang="en-US" sz="1400"/>
          </a:p>
          <a:p>
            <a:r>
              <a:rPr lang="en-US" sz="1400" err="1"/>
              <a:t>Stringr</a:t>
            </a:r>
            <a:endParaRPr lang="en-US" sz="1400"/>
          </a:p>
          <a:p>
            <a:r>
              <a:rPr lang="en-US" sz="1400"/>
              <a:t>GGplot2</a:t>
            </a:r>
          </a:p>
        </p:txBody>
      </p:sp>
      <p:sp>
        <p:nvSpPr>
          <p:cNvPr id="2705" name="TextBox 2704">
            <a:extLst>
              <a:ext uri="{FF2B5EF4-FFF2-40B4-BE49-F238E27FC236}">
                <a16:creationId xmlns:a16="http://schemas.microsoft.com/office/drawing/2014/main" id="{42E8DDD1-B71F-40B9-ACED-2117C6487CD8}"/>
              </a:ext>
            </a:extLst>
          </p:cNvPr>
          <p:cNvSpPr txBox="1"/>
          <p:nvPr/>
        </p:nvSpPr>
        <p:spPr>
          <a:xfrm>
            <a:off x="3137647" y="2877671"/>
            <a:ext cx="192741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Make a function to scrape data from target IMDB list by CSS selector</a:t>
            </a:r>
          </a:p>
          <a:p>
            <a:endParaRPr lang="en-US" sz="1400"/>
          </a:p>
          <a:p>
            <a:r>
              <a:rPr lang="en-US" sz="1400"/>
              <a:t>URL: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>
                <a:ea typeface="+mn-lt"/>
                <a:cs typeface="+mn-lt"/>
                <a:hlinkClick r:id="rId7"/>
              </a:rPr>
              <a:t>https://www.imdb.com/list/ls006266261</a:t>
            </a:r>
            <a:endParaRPr lang="en-US" sz="1400">
              <a:ea typeface="+mn-lt"/>
              <a:cs typeface="+mn-lt"/>
            </a:endParaRPr>
          </a:p>
          <a:p>
            <a:endParaRPr lang="en-US" sz="1400"/>
          </a:p>
          <a:p>
            <a:r>
              <a:rPr lang="en-US" sz="1400"/>
              <a:t>Performer cleaning on each scrapped variable to isolate relevant values and strings</a:t>
            </a:r>
          </a:p>
        </p:txBody>
      </p:sp>
      <p:sp>
        <p:nvSpPr>
          <p:cNvPr id="2733" name="TextBox 2732">
            <a:extLst>
              <a:ext uri="{FF2B5EF4-FFF2-40B4-BE49-F238E27FC236}">
                <a16:creationId xmlns:a16="http://schemas.microsoft.com/office/drawing/2014/main" id="{AB84AF6B-CF60-4E68-A282-C9AEDDAEEA7B}"/>
              </a:ext>
            </a:extLst>
          </p:cNvPr>
          <p:cNvSpPr txBox="1"/>
          <p:nvPr/>
        </p:nvSpPr>
        <p:spPr>
          <a:xfrm>
            <a:off x="5181040" y="2912969"/>
            <a:ext cx="182880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Create a loop to paginate the function and scrape all entries</a:t>
            </a:r>
          </a:p>
          <a:p>
            <a:endParaRPr lang="en-US" sz="1400"/>
          </a:p>
          <a:p>
            <a:r>
              <a:rPr lang="en-US" sz="1400"/>
              <a:t>Append together all entries from all pages</a:t>
            </a:r>
          </a:p>
        </p:txBody>
      </p:sp>
      <p:sp>
        <p:nvSpPr>
          <p:cNvPr id="2750" name="TextBox 2749">
            <a:extLst>
              <a:ext uri="{FF2B5EF4-FFF2-40B4-BE49-F238E27FC236}">
                <a16:creationId xmlns:a16="http://schemas.microsoft.com/office/drawing/2014/main" id="{C1065492-463B-40F2-B317-AD693B0BE86C}"/>
              </a:ext>
            </a:extLst>
          </p:cNvPr>
          <p:cNvSpPr txBox="1"/>
          <p:nvPr/>
        </p:nvSpPr>
        <p:spPr>
          <a:xfrm>
            <a:off x="7125820" y="2912409"/>
            <a:ext cx="172122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Perform final wrangling on the data to prepare it for analysis</a:t>
            </a:r>
          </a:p>
          <a:p>
            <a:endParaRPr lang="en-US" sz="1400"/>
          </a:p>
          <a:p>
            <a:r>
              <a:rPr lang="en-US" sz="1400"/>
              <a:t>Separate genre tags into corresponding dummy variables</a:t>
            </a:r>
          </a:p>
        </p:txBody>
      </p:sp>
      <p:sp>
        <p:nvSpPr>
          <p:cNvPr id="2809" name="TextBox 2808">
            <a:extLst>
              <a:ext uri="{FF2B5EF4-FFF2-40B4-BE49-F238E27FC236}">
                <a16:creationId xmlns:a16="http://schemas.microsoft.com/office/drawing/2014/main" id="{92B919CF-8B82-4869-91F8-7EB4C9DA8EA4}"/>
              </a:ext>
            </a:extLst>
          </p:cNvPr>
          <p:cNvSpPr txBox="1"/>
          <p:nvPr/>
        </p:nvSpPr>
        <p:spPr>
          <a:xfrm>
            <a:off x="8963025" y="2911848"/>
            <a:ext cx="216049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Output a data frame with the cleaned data and all appropriate classes assigned to the variables</a:t>
            </a:r>
          </a:p>
        </p:txBody>
      </p:sp>
    </p:spTree>
    <p:extLst>
      <p:ext uri="{BB962C8B-B14F-4D97-AF65-F5344CB8AC3E}">
        <p14:creationId xmlns:p14="http://schemas.microsoft.com/office/powerpoint/2010/main" val="14020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B58184C-1815-4957-A93A-00E22BAA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135207"/>
            <a:ext cx="5460992" cy="587584"/>
          </a:xfrm>
        </p:spPr>
        <p:txBody>
          <a:bodyPr/>
          <a:lstStyle/>
          <a:p>
            <a:pPr>
              <a:tabLst>
                <a:tab pos="330835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Q1: </a:t>
            </a:r>
            <a:r>
              <a:rPr lang="en-US">
                <a:ea typeface="+mj-lt"/>
                <a:cs typeface="+mj-lt"/>
              </a:rPr>
              <a:t>How do the key metrics of Top Movies vary by year?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A040946-E933-42A5-9892-7FC029509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8694" y="831286"/>
            <a:ext cx="4016206" cy="5195425"/>
          </a:xfrm>
        </p:spPr>
        <p:txBody>
          <a:bodyPr/>
          <a:lstStyle/>
          <a:p>
            <a:pPr marL="0" indent="0">
              <a:buNone/>
            </a:pPr>
            <a:r>
              <a:rPr lang="en-US" spc="200"/>
              <a:t>“</a:t>
            </a:r>
            <a:r>
              <a:rPr lang="en-US" spc="200">
                <a:ea typeface="+mn-lt"/>
                <a:cs typeface="+mn-lt"/>
              </a:rPr>
              <a:t>How has the </a:t>
            </a:r>
            <a:r>
              <a:rPr lang="en-US" b="1" i="1" u="sng" spc="200">
                <a:ea typeface="+mn-lt"/>
                <a:cs typeface="+mn-lt"/>
              </a:rPr>
              <a:t>Average Run Time</a:t>
            </a:r>
            <a:r>
              <a:rPr lang="en-US" spc="200">
                <a:ea typeface="+mn-lt"/>
                <a:cs typeface="+mn-lt"/>
              </a:rPr>
              <a:t> of movies changed over the years?”</a:t>
            </a:r>
            <a:endParaRPr lang="en-US"/>
          </a:p>
          <a:p>
            <a:pPr marL="0" indent="0">
              <a:buNone/>
            </a:pPr>
            <a:endParaRPr lang="en-US" spc="200"/>
          </a:p>
          <a:p>
            <a:pPr marL="0" indent="0">
              <a:buNone/>
            </a:pPr>
            <a:r>
              <a:rPr lang="en-US" spc="200"/>
              <a:t>“</a:t>
            </a:r>
            <a:r>
              <a:rPr lang="en-US" spc="200">
                <a:ea typeface="+mn-lt"/>
                <a:cs typeface="+mn-lt"/>
              </a:rPr>
              <a:t>How have the </a:t>
            </a:r>
            <a:r>
              <a:rPr lang="en-US" b="1" i="1" u="sng" spc="200">
                <a:ea typeface="+mn-lt"/>
                <a:cs typeface="+mn-lt"/>
              </a:rPr>
              <a:t>Average Gross Profits</a:t>
            </a:r>
            <a:r>
              <a:rPr lang="en-US" spc="200">
                <a:ea typeface="+mn-lt"/>
                <a:cs typeface="+mn-lt"/>
              </a:rPr>
              <a:t> of top movies changed over the years</a:t>
            </a:r>
            <a:r>
              <a:rPr lang="en-US" spc="200"/>
              <a:t>?”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pc="200"/>
          </a:p>
          <a:p>
            <a:pPr marL="0" indent="0">
              <a:buNone/>
            </a:pPr>
            <a:r>
              <a:rPr lang="en-US" spc="200"/>
              <a:t>“</a:t>
            </a:r>
            <a:r>
              <a:rPr lang="en-US" spc="200">
                <a:ea typeface="+mn-lt"/>
                <a:cs typeface="+mn-lt"/>
              </a:rPr>
              <a:t>Which years have produced the</a:t>
            </a:r>
            <a:r>
              <a:rPr lang="en-US" b="1" i="1" u="sng" spc="200">
                <a:ea typeface="+mn-lt"/>
                <a:cs typeface="+mn-lt"/>
              </a:rPr>
              <a:t> Most Top Movies</a:t>
            </a:r>
            <a:r>
              <a:rPr lang="en-US" spc="200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68175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8EB2-D3B3-4244-81BD-1969F369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Q1: analysis of Max/Min and Means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32C6-9B20-4FEF-94A2-41C7079A9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92309" y="831286"/>
            <a:ext cx="4246243" cy="5195425"/>
          </a:xfrm>
        </p:spPr>
        <p:txBody>
          <a:bodyPr>
            <a:normAutofit/>
          </a:bodyPr>
          <a:lstStyle/>
          <a:p>
            <a:pPr>
              <a:buFont typeface="Arial" panose="020F0302020204030204"/>
              <a:buChar char="•"/>
            </a:pPr>
            <a:endParaRPr lang="en-US"/>
          </a:p>
          <a:p>
            <a:pPr>
              <a:buFont typeface="Arial" panose="020F0302020204030204"/>
              <a:buChar char="•"/>
            </a:pPr>
            <a:endParaRPr lang="en-US"/>
          </a:p>
          <a:p>
            <a:pPr>
              <a:buFont typeface="Arial" panose="020F0302020204030204"/>
              <a:buChar char="•"/>
            </a:pPr>
            <a:r>
              <a:rPr lang="en-US"/>
              <a:t>Split up the movie data by release year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 Then find the average of each movie's run-time and gross profit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 Find a count of top movies produced in a given year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Analyze by max/min over the years</a:t>
            </a:r>
          </a:p>
          <a:p>
            <a:pPr>
              <a:buFont typeface="Arial" panose="020F0302020204030204"/>
              <a:buChar char="•"/>
            </a:pPr>
            <a:endParaRPr lang="en-US"/>
          </a:p>
          <a:p>
            <a:pPr>
              <a:buFont typeface="Arial" panose="020F0302020204030204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6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9C3E6135-4FF5-46BE-91C6-413443A852E6}"/>
              </a:ext>
            </a:extLst>
          </p:cNvPr>
          <p:cNvSpPr/>
          <p:nvPr/>
        </p:nvSpPr>
        <p:spPr>
          <a:xfrm>
            <a:off x="882318" y="1705165"/>
            <a:ext cx="1879220" cy="1583518"/>
          </a:xfrm>
          <a:prstGeom prst="rect">
            <a:avLst/>
          </a:prstGeom>
          <a:solidFill>
            <a:srgbClr val="D0D1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7C06BD-AA56-461A-AB26-8A3E4235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5" y="693395"/>
            <a:ext cx="11904077" cy="5875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/>
              <a:t>Q1.1: </a:t>
            </a:r>
            <a:r>
              <a:rPr lang="en-US" sz="2200">
                <a:ea typeface="+mj-lt"/>
                <a:cs typeface="+mj-lt"/>
              </a:rPr>
              <a:t>“</a:t>
            </a:r>
            <a:r>
              <a:rPr lang="en-US" sz="2200"/>
              <a:t>How has the </a:t>
            </a:r>
            <a:r>
              <a:rPr lang="en-US" sz="2200" b="1" i="1" u="sng"/>
              <a:t>Average Run Time</a:t>
            </a:r>
            <a:r>
              <a:rPr lang="en-US" sz="2200"/>
              <a:t> of movies changed over the years?”</a:t>
            </a:r>
          </a:p>
        </p:txBody>
      </p:sp>
      <p:pic>
        <p:nvPicPr>
          <p:cNvPr id="16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676A2CD8-24D7-44D6-BCDF-61EE988E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588" y="1346649"/>
            <a:ext cx="8462369" cy="4733358"/>
          </a:xfrm>
          <a:prstGeom prst="rect">
            <a:avLst/>
          </a:prstGeom>
        </p:spPr>
      </p:pic>
      <p:sp>
        <p:nvSpPr>
          <p:cNvPr id="221" name="Arrow: Up 220">
            <a:extLst>
              <a:ext uri="{FF2B5EF4-FFF2-40B4-BE49-F238E27FC236}">
                <a16:creationId xmlns:a16="http://schemas.microsoft.com/office/drawing/2014/main" id="{22E44396-BC4B-4203-BB0A-1C002D1677F6}"/>
              </a:ext>
            </a:extLst>
          </p:cNvPr>
          <p:cNvSpPr/>
          <p:nvPr/>
        </p:nvSpPr>
        <p:spPr>
          <a:xfrm>
            <a:off x="951484" y="1936495"/>
            <a:ext cx="482600" cy="97790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C7C0F0D-BE81-4DCB-9E35-7C2E09A32A92}"/>
              </a:ext>
            </a:extLst>
          </p:cNvPr>
          <p:cNvSpPr txBox="1"/>
          <p:nvPr/>
        </p:nvSpPr>
        <p:spPr>
          <a:xfrm>
            <a:off x="1374775" y="1755775"/>
            <a:ext cx="14478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rgbClr val="FF0000"/>
                </a:solidFill>
              </a:rPr>
              <a:t>1962</a:t>
            </a:r>
            <a:r>
              <a:rPr lang="en-US"/>
              <a:t> at an average run time of </a:t>
            </a:r>
            <a:r>
              <a:rPr lang="en-US" b="1" u="sng">
                <a:solidFill>
                  <a:srgbClr val="FF0000"/>
                </a:solidFill>
              </a:rPr>
              <a:t>228 minutes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0C1CCEA-EC89-417D-BACE-BB9C7406FBDE}"/>
              </a:ext>
            </a:extLst>
          </p:cNvPr>
          <p:cNvSpPr/>
          <p:nvPr/>
        </p:nvSpPr>
        <p:spPr>
          <a:xfrm>
            <a:off x="869618" y="4067364"/>
            <a:ext cx="1879220" cy="1659718"/>
          </a:xfrm>
          <a:prstGeom prst="rect">
            <a:avLst/>
          </a:prstGeom>
          <a:solidFill>
            <a:srgbClr val="D0D1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Arrow: Up 223">
            <a:extLst>
              <a:ext uri="{FF2B5EF4-FFF2-40B4-BE49-F238E27FC236}">
                <a16:creationId xmlns:a16="http://schemas.microsoft.com/office/drawing/2014/main" id="{BB9EC808-4D2B-40C2-BDB5-5D828956C5A6}"/>
              </a:ext>
            </a:extLst>
          </p:cNvPr>
          <p:cNvSpPr/>
          <p:nvPr/>
        </p:nvSpPr>
        <p:spPr>
          <a:xfrm rot="10800000">
            <a:off x="964184" y="4476494"/>
            <a:ext cx="482600" cy="97790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DB8BA826-2CAE-400A-AD87-B0C23D9058EE}"/>
              </a:ext>
            </a:extLst>
          </p:cNvPr>
          <p:cNvSpPr txBox="1"/>
          <p:nvPr/>
        </p:nvSpPr>
        <p:spPr>
          <a:xfrm>
            <a:off x="1450975" y="4194175"/>
            <a:ext cx="14478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rgbClr val="FF0000"/>
                </a:solidFill>
              </a:rPr>
              <a:t>1940</a:t>
            </a:r>
            <a:r>
              <a:rPr lang="en-US"/>
              <a:t> at an average run time of 90</a:t>
            </a:r>
            <a:r>
              <a:rPr lang="en-US">
                <a:solidFill>
                  <a:srgbClr val="000000"/>
                </a:solidFill>
              </a:rPr>
              <a:t> </a:t>
            </a:r>
            <a:endParaRPr lang="en-US"/>
          </a:p>
          <a:p>
            <a:r>
              <a:rPr lang="en-US" b="1" u="sng">
                <a:solidFill>
                  <a:srgbClr val="FF0000"/>
                </a:solidFill>
              </a:rPr>
              <a:t> minutes</a:t>
            </a:r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2D5169-1CF1-40F1-AABB-79412BBBCF90}"/>
              </a:ext>
            </a:extLst>
          </p:cNvPr>
          <p:cNvSpPr txBox="1"/>
          <p:nvPr/>
        </p:nvSpPr>
        <p:spPr>
          <a:xfrm>
            <a:off x="768350" y="1327150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Highest: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57B9D3B-68D8-45D6-A178-C85B2C3DEDD4}"/>
              </a:ext>
            </a:extLst>
          </p:cNvPr>
          <p:cNvSpPr txBox="1"/>
          <p:nvPr/>
        </p:nvSpPr>
        <p:spPr>
          <a:xfrm>
            <a:off x="742950" y="3702050"/>
            <a:ext cx="2133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Lowest:</a:t>
            </a:r>
          </a:p>
        </p:txBody>
      </p:sp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0</TotalTime>
  <Words>1250</Words>
  <Application>Microsoft Office PowerPoint</Application>
  <PresentationFormat>Widescreen</PresentationFormat>
  <Paragraphs>168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Franklin Gothic Medium</vt:lpstr>
      <vt:lpstr>RetrospectVTI</vt:lpstr>
      <vt:lpstr>PowerPoint Presentation</vt:lpstr>
      <vt:lpstr>OUTLINE</vt:lpstr>
      <vt:lpstr>General Questions of Interest:</vt:lpstr>
      <vt:lpstr>Motivation:</vt:lpstr>
      <vt:lpstr>Target Audience</vt:lpstr>
      <vt:lpstr>Data Collection</vt:lpstr>
      <vt:lpstr>Q1: How do the key metrics of Top Movies vary by year?</vt:lpstr>
      <vt:lpstr>Q1: analysis of Max/Min and Means </vt:lpstr>
      <vt:lpstr>Q1.1: “How has the Average Run Time of movies changed over the years?”</vt:lpstr>
      <vt:lpstr>Q1.2: “How have the Average Gross Profits of top movies changed over the years?”</vt:lpstr>
      <vt:lpstr>Q1.3: “Which years have produced the Most Top Movies?”</vt:lpstr>
      <vt:lpstr>Q2: How do the estimated ratings and gross profits vary by genre?</vt:lpstr>
      <vt:lpstr>Q2: Regression Analysis </vt:lpstr>
      <vt:lpstr>Q2.1: "How does estimated Gross Profit vary with the inclusion of different genres?"</vt:lpstr>
      <vt:lpstr>Q2.2: "HOW DOES ESTIMATED IMDB Score VARY WITH THE INCLUSION OF DIFFERENT GENRES?"</vt:lpstr>
      <vt:lpstr>Q3: correlation of ratings and gross profit</vt:lpstr>
      <vt:lpstr>Q3: Correlation Analysis</vt:lpstr>
      <vt:lpstr>PowerPoint Presentation</vt:lpstr>
      <vt:lpstr>Dashboard Prototype</vt:lpstr>
      <vt:lpstr>       Does Anybody Have Any 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Laschuk</dc:creator>
  <cp:lastModifiedBy>Max Kofsky</cp:lastModifiedBy>
  <cp:revision>1</cp:revision>
  <dcterms:created xsi:type="dcterms:W3CDTF">2020-11-30T02:32:59Z</dcterms:created>
  <dcterms:modified xsi:type="dcterms:W3CDTF">2020-12-11T23:37:50Z</dcterms:modified>
</cp:coreProperties>
</file>